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24479250" cy="35280600"/>
  <p:notesSz cx="7010400" cy="9271000"/>
  <p:defaultTextStyle>
    <a:defPPr>
      <a:defRPr lang="en-US"/>
    </a:defPPr>
    <a:lvl1pPr marL="0" algn="l" defTabSz="3903138" rtl="0" eaLnBrk="1" latinLnBrk="0" hangingPunct="1">
      <a:defRPr sz="7719" kern="1200">
        <a:solidFill>
          <a:schemeClr val="tx1"/>
        </a:solidFill>
        <a:latin typeface="+mn-lt"/>
        <a:ea typeface="+mn-ea"/>
        <a:cs typeface="+mn-cs"/>
      </a:defRPr>
    </a:lvl1pPr>
    <a:lvl2pPr marL="1951569" algn="l" defTabSz="3903138" rtl="0" eaLnBrk="1" latinLnBrk="0" hangingPunct="1">
      <a:defRPr sz="7719" kern="1200">
        <a:solidFill>
          <a:schemeClr val="tx1"/>
        </a:solidFill>
        <a:latin typeface="+mn-lt"/>
        <a:ea typeface="+mn-ea"/>
        <a:cs typeface="+mn-cs"/>
      </a:defRPr>
    </a:lvl2pPr>
    <a:lvl3pPr marL="3903138" algn="l" defTabSz="3903138" rtl="0" eaLnBrk="1" latinLnBrk="0" hangingPunct="1">
      <a:defRPr sz="7719" kern="1200">
        <a:solidFill>
          <a:schemeClr val="tx1"/>
        </a:solidFill>
        <a:latin typeface="+mn-lt"/>
        <a:ea typeface="+mn-ea"/>
        <a:cs typeface="+mn-cs"/>
      </a:defRPr>
    </a:lvl3pPr>
    <a:lvl4pPr marL="5854707" algn="l" defTabSz="3903138" rtl="0" eaLnBrk="1" latinLnBrk="0" hangingPunct="1">
      <a:defRPr sz="7719" kern="1200">
        <a:solidFill>
          <a:schemeClr val="tx1"/>
        </a:solidFill>
        <a:latin typeface="+mn-lt"/>
        <a:ea typeface="+mn-ea"/>
        <a:cs typeface="+mn-cs"/>
      </a:defRPr>
    </a:lvl4pPr>
    <a:lvl5pPr marL="7806277" algn="l" defTabSz="3903138" rtl="0" eaLnBrk="1" latinLnBrk="0" hangingPunct="1">
      <a:defRPr sz="7719" kern="1200">
        <a:solidFill>
          <a:schemeClr val="tx1"/>
        </a:solidFill>
        <a:latin typeface="+mn-lt"/>
        <a:ea typeface="+mn-ea"/>
        <a:cs typeface="+mn-cs"/>
      </a:defRPr>
    </a:lvl5pPr>
    <a:lvl6pPr marL="9757846" algn="l" defTabSz="3903138" rtl="0" eaLnBrk="1" latinLnBrk="0" hangingPunct="1">
      <a:defRPr sz="7719" kern="1200">
        <a:solidFill>
          <a:schemeClr val="tx1"/>
        </a:solidFill>
        <a:latin typeface="+mn-lt"/>
        <a:ea typeface="+mn-ea"/>
        <a:cs typeface="+mn-cs"/>
      </a:defRPr>
    </a:lvl6pPr>
    <a:lvl7pPr marL="11709415" algn="l" defTabSz="3903138" rtl="0" eaLnBrk="1" latinLnBrk="0" hangingPunct="1">
      <a:defRPr sz="7719" kern="1200">
        <a:solidFill>
          <a:schemeClr val="tx1"/>
        </a:solidFill>
        <a:latin typeface="+mn-lt"/>
        <a:ea typeface="+mn-ea"/>
        <a:cs typeface="+mn-cs"/>
      </a:defRPr>
    </a:lvl7pPr>
    <a:lvl8pPr marL="13660984" algn="l" defTabSz="3903138" rtl="0" eaLnBrk="1" latinLnBrk="0" hangingPunct="1">
      <a:defRPr sz="7719" kern="1200">
        <a:solidFill>
          <a:schemeClr val="tx1"/>
        </a:solidFill>
        <a:latin typeface="+mn-lt"/>
        <a:ea typeface="+mn-ea"/>
        <a:cs typeface="+mn-cs"/>
      </a:defRPr>
    </a:lvl8pPr>
    <a:lvl9pPr marL="15612553" algn="l" defTabSz="3903138" rtl="0" eaLnBrk="1" latinLnBrk="0" hangingPunct="1">
      <a:defRPr sz="77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12" userDrawn="1">
          <p15:clr>
            <a:srgbClr val="A4A3A4"/>
          </p15:clr>
        </p15:guide>
        <p15:guide id="2" pos="77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33D"/>
    <a:srgbClr val="3E5400"/>
    <a:srgbClr val="E7E9A1"/>
    <a:srgbClr val="CDF47E"/>
    <a:srgbClr val="FFFFFF"/>
    <a:srgbClr val="94B456"/>
    <a:srgbClr val="9CBC5B"/>
    <a:srgbClr val="8EAD51"/>
    <a:srgbClr val="7FE143"/>
    <a:srgbClr val="8AD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4660"/>
  </p:normalViewPr>
  <p:slideViewPr>
    <p:cSldViewPr>
      <p:cViewPr varScale="1">
        <p:scale>
          <a:sx n="25" d="100"/>
          <a:sy n="25" d="100"/>
        </p:scale>
        <p:origin x="3522" y="30"/>
      </p:cViewPr>
      <p:guideLst>
        <p:guide orient="horz" pos="11112"/>
        <p:guide pos="771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lvl1pPr algn="r">
              <a:defRPr sz="1200"/>
            </a:lvl1pPr>
          </a:lstStyle>
          <a:p>
            <a:fld id="{7EBFE8E6-652F-4224-AFF0-0DD7E80E25A4}" type="datetimeFigureOut">
              <a:rPr lang="en-US" smtClean="0"/>
              <a:pPr/>
              <a:t>4/9/2015</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lvl1pPr algn="r">
              <a:defRPr sz="1200"/>
            </a:lvl1pPr>
          </a:lstStyle>
          <a:p>
            <a:fld id="{C8B37872-9306-4F0C-B0A4-F3B6BD93B21E}" type="slidenum">
              <a:rPr lang="en-US" smtClean="0"/>
              <a:pPr/>
              <a:t>‹#›</a:t>
            </a:fld>
            <a:endParaRPr lang="en-US"/>
          </a:p>
        </p:txBody>
      </p:sp>
    </p:spTree>
    <p:extLst>
      <p:ext uri="{BB962C8B-B14F-4D97-AF65-F5344CB8AC3E}">
        <p14:creationId xmlns:p14="http://schemas.microsoft.com/office/powerpoint/2010/main" val="140976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4773F9B-951E-4FD1-A1CA-0B22EA2BD09B}" type="datetimeFigureOut">
              <a:rPr lang="en-GB" smtClean="0"/>
              <a:pPr/>
              <a:t>09/04/2015</a:t>
            </a:fld>
            <a:endParaRPr lang="en-GB"/>
          </a:p>
        </p:txBody>
      </p:sp>
      <p:sp>
        <p:nvSpPr>
          <p:cNvPr id="4" name="Slide Image Placeholder 3"/>
          <p:cNvSpPr>
            <a:spLocks noGrp="1" noRot="1" noChangeAspect="1"/>
          </p:cNvSpPr>
          <p:nvPr>
            <p:ph type="sldImg" idx="2"/>
          </p:nvPr>
        </p:nvSpPr>
        <p:spPr>
          <a:xfrm>
            <a:off x="2419350" y="1158875"/>
            <a:ext cx="2171700" cy="31289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62463"/>
            <a:ext cx="5607050" cy="3649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05863"/>
            <a:ext cx="3038475" cy="4651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05863"/>
            <a:ext cx="3038475" cy="465137"/>
          </a:xfrm>
          <a:prstGeom prst="rect">
            <a:avLst/>
          </a:prstGeom>
        </p:spPr>
        <p:txBody>
          <a:bodyPr vert="horz" lIns="91440" tIns="45720" rIns="91440" bIns="45720" rtlCol="0" anchor="b"/>
          <a:lstStyle>
            <a:lvl1pPr algn="r">
              <a:defRPr sz="1200"/>
            </a:lvl1pPr>
          </a:lstStyle>
          <a:p>
            <a:fld id="{6383E209-50A8-4DC7-9867-6099DAD2D5E8}" type="slidenum">
              <a:rPr lang="en-GB" smtClean="0"/>
              <a:pPr/>
              <a:t>‹#›</a:t>
            </a:fld>
            <a:endParaRPr lang="en-GB"/>
          </a:p>
        </p:txBody>
      </p:sp>
    </p:spTree>
    <p:extLst>
      <p:ext uri="{BB962C8B-B14F-4D97-AF65-F5344CB8AC3E}">
        <p14:creationId xmlns:p14="http://schemas.microsoft.com/office/powerpoint/2010/main" val="1375298772"/>
      </p:ext>
    </p:extLst>
  </p:cSld>
  <p:clrMap bg1="lt1" tx1="dk1" bg2="lt2" tx2="dk2" accent1="accent1" accent2="accent2" accent3="accent3" accent4="accent4" accent5="accent5" accent6="accent6" hlink="hlink" folHlink="folHlink"/>
  <p:notesStyle>
    <a:lvl1pPr marL="0" algn="l" defTabSz="758952" rtl="0" eaLnBrk="1" latinLnBrk="0" hangingPunct="1">
      <a:defRPr sz="996" kern="1200">
        <a:solidFill>
          <a:schemeClr val="tx1"/>
        </a:solidFill>
        <a:latin typeface="+mn-lt"/>
        <a:ea typeface="+mn-ea"/>
        <a:cs typeface="+mn-cs"/>
      </a:defRPr>
    </a:lvl1pPr>
    <a:lvl2pPr marL="379476" algn="l" defTabSz="758952" rtl="0" eaLnBrk="1" latinLnBrk="0" hangingPunct="1">
      <a:defRPr sz="996" kern="1200">
        <a:solidFill>
          <a:schemeClr val="tx1"/>
        </a:solidFill>
        <a:latin typeface="+mn-lt"/>
        <a:ea typeface="+mn-ea"/>
        <a:cs typeface="+mn-cs"/>
      </a:defRPr>
    </a:lvl2pPr>
    <a:lvl3pPr marL="758952" algn="l" defTabSz="758952" rtl="0" eaLnBrk="1" latinLnBrk="0" hangingPunct="1">
      <a:defRPr sz="996" kern="1200">
        <a:solidFill>
          <a:schemeClr val="tx1"/>
        </a:solidFill>
        <a:latin typeface="+mn-lt"/>
        <a:ea typeface="+mn-ea"/>
        <a:cs typeface="+mn-cs"/>
      </a:defRPr>
    </a:lvl3pPr>
    <a:lvl4pPr marL="1138428" algn="l" defTabSz="758952" rtl="0" eaLnBrk="1" latinLnBrk="0" hangingPunct="1">
      <a:defRPr sz="996" kern="1200">
        <a:solidFill>
          <a:schemeClr val="tx1"/>
        </a:solidFill>
        <a:latin typeface="+mn-lt"/>
        <a:ea typeface="+mn-ea"/>
        <a:cs typeface="+mn-cs"/>
      </a:defRPr>
    </a:lvl4pPr>
    <a:lvl5pPr marL="1517904" algn="l" defTabSz="758952" rtl="0" eaLnBrk="1" latinLnBrk="0" hangingPunct="1">
      <a:defRPr sz="996" kern="1200">
        <a:solidFill>
          <a:schemeClr val="tx1"/>
        </a:solidFill>
        <a:latin typeface="+mn-lt"/>
        <a:ea typeface="+mn-ea"/>
        <a:cs typeface="+mn-cs"/>
      </a:defRPr>
    </a:lvl5pPr>
    <a:lvl6pPr marL="1897380" algn="l" defTabSz="758952" rtl="0" eaLnBrk="1" latinLnBrk="0" hangingPunct="1">
      <a:defRPr sz="996" kern="1200">
        <a:solidFill>
          <a:schemeClr val="tx1"/>
        </a:solidFill>
        <a:latin typeface="+mn-lt"/>
        <a:ea typeface="+mn-ea"/>
        <a:cs typeface="+mn-cs"/>
      </a:defRPr>
    </a:lvl6pPr>
    <a:lvl7pPr marL="2276856" algn="l" defTabSz="758952" rtl="0" eaLnBrk="1" latinLnBrk="0" hangingPunct="1">
      <a:defRPr sz="996" kern="1200">
        <a:solidFill>
          <a:schemeClr val="tx1"/>
        </a:solidFill>
        <a:latin typeface="+mn-lt"/>
        <a:ea typeface="+mn-ea"/>
        <a:cs typeface="+mn-cs"/>
      </a:defRPr>
    </a:lvl7pPr>
    <a:lvl8pPr marL="2656332" algn="l" defTabSz="758952" rtl="0" eaLnBrk="1" latinLnBrk="0" hangingPunct="1">
      <a:defRPr sz="996" kern="1200">
        <a:solidFill>
          <a:schemeClr val="tx1"/>
        </a:solidFill>
        <a:latin typeface="+mn-lt"/>
        <a:ea typeface="+mn-ea"/>
        <a:cs typeface="+mn-cs"/>
      </a:defRPr>
    </a:lvl8pPr>
    <a:lvl9pPr marL="3035808" algn="l" defTabSz="758952" rtl="0" eaLnBrk="1" latinLnBrk="0" hangingPunct="1">
      <a:defRPr sz="9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9350" y="1158875"/>
            <a:ext cx="2171700" cy="31289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83E209-50A8-4DC7-9867-6099DAD2D5E8}" type="slidenum">
              <a:rPr lang="en-GB" smtClean="0"/>
              <a:pPr/>
              <a:t>1</a:t>
            </a:fld>
            <a:endParaRPr lang="en-GB"/>
          </a:p>
        </p:txBody>
      </p:sp>
    </p:spTree>
    <p:extLst>
      <p:ext uri="{BB962C8B-B14F-4D97-AF65-F5344CB8AC3E}">
        <p14:creationId xmlns:p14="http://schemas.microsoft.com/office/powerpoint/2010/main" val="205331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51137" y="598902"/>
            <a:ext cx="22376981" cy="3015366"/>
          </a:xfrm>
        </p:spPr>
        <p:txBody>
          <a:bodyPr/>
          <a:lstStyle>
            <a:lvl1pPr marL="0" indent="0">
              <a:buNone/>
              <a:defRPr sz="6893"/>
            </a:lvl1pPr>
          </a:lstStyle>
          <a:p>
            <a:pPr algn="ctr"/>
            <a:r>
              <a:rPr lang="en-US" sz="6319" b="1" i="1" dirty="0" smtClean="0">
                <a:solidFill>
                  <a:schemeClr val="bg1"/>
                </a:solidFill>
                <a:effectLst>
                  <a:outerShdw blurRad="38100" dist="38100" dir="2700000" algn="tl">
                    <a:srgbClr val="000000">
                      <a:alpha val="43137"/>
                    </a:srgbClr>
                  </a:outerShdw>
                </a:effectLst>
                <a:cs typeface="Arial" pitchFamily="34" charset="0"/>
              </a:rPr>
              <a:t>This is a Scientific Poster Template created by </a:t>
            </a:r>
            <a:r>
              <a:rPr lang="en-US" sz="6319" b="1" i="1" dirty="0" err="1" smtClean="0">
                <a:solidFill>
                  <a:schemeClr val="bg1"/>
                </a:solidFill>
                <a:effectLst>
                  <a:outerShdw blurRad="38100" dist="38100" dir="2700000" algn="tl">
                    <a:srgbClr val="000000">
                      <a:alpha val="43137"/>
                    </a:srgbClr>
                  </a:outerShdw>
                </a:effectLst>
                <a:cs typeface="Arial" pitchFamily="34" charset="0"/>
              </a:rPr>
              <a:t>Graphicsland</a:t>
            </a:r>
            <a:r>
              <a:rPr lang="en-US" sz="6319" b="1" i="1" dirty="0" smtClean="0">
                <a:solidFill>
                  <a:schemeClr val="bg1"/>
                </a:solidFill>
                <a:effectLst>
                  <a:outerShdw blurRad="38100" dist="38100" dir="2700000" algn="tl">
                    <a:srgbClr val="000000">
                      <a:alpha val="43137"/>
                    </a:srgbClr>
                  </a:outerShdw>
                </a:effectLst>
                <a:cs typeface="Arial" pitchFamily="34" charset="0"/>
              </a:rPr>
              <a:t> &amp; MakeSigns.com </a:t>
            </a:r>
            <a:br>
              <a:rPr lang="en-US" sz="6319" b="1" i="1" dirty="0" smtClean="0">
                <a:solidFill>
                  <a:schemeClr val="bg1"/>
                </a:solidFill>
                <a:effectLst>
                  <a:outerShdw blurRad="38100" dist="38100" dir="2700000" algn="tl">
                    <a:srgbClr val="000000">
                      <a:alpha val="43137"/>
                    </a:srgbClr>
                  </a:outerShdw>
                </a:effectLst>
                <a:cs typeface="Arial" pitchFamily="34" charset="0"/>
              </a:rPr>
            </a:br>
            <a:r>
              <a:rPr lang="en-US" sz="6319" b="1" i="1" dirty="0" smtClean="0">
                <a:solidFill>
                  <a:schemeClr val="bg1"/>
                </a:solidFill>
                <a:effectLst>
                  <a:outerShdw blurRad="38100" dist="38100" dir="2700000" algn="tl">
                    <a:srgbClr val="000000">
                      <a:alpha val="43137"/>
                    </a:srgbClr>
                  </a:outerShdw>
                </a:effectLst>
                <a:cs typeface="Arial" pitchFamily="34" charset="0"/>
              </a:rPr>
              <a:t>Your poster title would go on these lines. </a:t>
            </a:r>
            <a:endParaRPr lang="en-US" sz="6319" b="1" i="1" dirty="0">
              <a:solidFill>
                <a:schemeClr val="bg1"/>
              </a:solidFill>
              <a:effectLst>
                <a:outerShdw blurRad="38100" dist="38100" dir="2700000" algn="tl">
                  <a:srgbClr val="000000">
                    <a:alpha val="43137"/>
                  </a:srgbClr>
                </a:outerShdw>
              </a:effectLst>
              <a:cs typeface="Arial" pitchFamily="34" charset="0"/>
            </a:endParaRPr>
          </a:p>
        </p:txBody>
      </p:sp>
      <p:sp>
        <p:nvSpPr>
          <p:cNvPr id="10" name="Text Placeholder 9"/>
          <p:cNvSpPr>
            <a:spLocks noGrp="1"/>
          </p:cNvSpPr>
          <p:nvPr>
            <p:ph type="body" sz="quarter" idx="11" hasCustomPrompt="1"/>
          </p:nvPr>
        </p:nvSpPr>
        <p:spPr>
          <a:xfrm>
            <a:off x="3286567" y="4088207"/>
            <a:ext cx="17906118" cy="2123370"/>
          </a:xfrm>
        </p:spPr>
        <p:txBody>
          <a:bodyPr/>
          <a:lstStyle>
            <a:lvl1pPr marL="0" indent="0">
              <a:buNone/>
              <a:defRPr sz="6893"/>
            </a:lvl1pPr>
          </a:lstStyle>
          <a:p>
            <a:pPr algn="ctr"/>
            <a:r>
              <a:rPr lang="en-US" sz="3160" dirty="0" smtClean="0">
                <a:solidFill>
                  <a:schemeClr val="bg1">
                    <a:lumMod val="95000"/>
                  </a:schemeClr>
                </a:solidFill>
                <a:cs typeface="Arial" pitchFamily="34" charset="0"/>
              </a:rPr>
              <a:t>Author Name, RN</a:t>
            </a:r>
            <a:r>
              <a:rPr lang="en-US" sz="3160" baseline="30000" dirty="0" smtClean="0">
                <a:solidFill>
                  <a:schemeClr val="bg1">
                    <a:lumMod val="95000"/>
                  </a:schemeClr>
                </a:solidFill>
                <a:cs typeface="Arial" pitchFamily="34" charset="0"/>
              </a:rPr>
              <a:t>1</a:t>
            </a:r>
            <a:r>
              <a:rPr lang="en-US" sz="3160" dirty="0" smtClean="0">
                <a:solidFill>
                  <a:schemeClr val="bg1">
                    <a:lumMod val="95000"/>
                  </a:schemeClr>
                </a:solidFill>
                <a:cs typeface="Arial" pitchFamily="34" charset="0"/>
              </a:rPr>
              <a:t>; Author Name, Ph.D</a:t>
            </a:r>
            <a:r>
              <a:rPr lang="en-US" sz="3160" baseline="30000" dirty="0" smtClean="0">
                <a:solidFill>
                  <a:schemeClr val="bg1">
                    <a:lumMod val="95000"/>
                  </a:schemeClr>
                </a:solidFill>
                <a:cs typeface="Arial" pitchFamily="34" charset="0"/>
              </a:rPr>
              <a:t>2</a:t>
            </a:r>
            <a:r>
              <a:rPr lang="en-US" sz="3160" dirty="0" smtClean="0">
                <a:solidFill>
                  <a:schemeClr val="bg1">
                    <a:lumMod val="95000"/>
                  </a:schemeClr>
                </a:solidFill>
                <a:cs typeface="Arial" pitchFamily="34" charset="0"/>
              </a:rPr>
              <a:t>, Author Name, RN</a:t>
            </a:r>
            <a:r>
              <a:rPr lang="en-US" sz="3160" baseline="30000" dirty="0" smtClean="0">
                <a:solidFill>
                  <a:schemeClr val="bg1">
                    <a:lumMod val="95000"/>
                  </a:schemeClr>
                </a:solidFill>
                <a:cs typeface="Arial" pitchFamily="34" charset="0"/>
              </a:rPr>
              <a:t>2,3</a:t>
            </a:r>
            <a:r>
              <a:rPr lang="en-US" sz="3160" dirty="0" smtClean="0">
                <a:solidFill>
                  <a:schemeClr val="bg1">
                    <a:lumMod val="95000"/>
                  </a:schemeClr>
                </a:solidFill>
                <a:cs typeface="Arial" pitchFamily="34" charset="0"/>
              </a:rPr>
              <a:t>; Author Name, Ph.D</a:t>
            </a:r>
            <a:r>
              <a:rPr lang="en-US" sz="3160" baseline="30000" dirty="0" smtClean="0">
                <a:solidFill>
                  <a:schemeClr val="bg1">
                    <a:lumMod val="95000"/>
                  </a:schemeClr>
                </a:solidFill>
                <a:cs typeface="Arial" pitchFamily="34" charset="0"/>
              </a:rPr>
              <a:t>1,4</a:t>
            </a:r>
            <a:r>
              <a:rPr lang="en-US" sz="3160" dirty="0" smtClean="0">
                <a:solidFill>
                  <a:schemeClr val="bg1">
                    <a:lumMod val="95000"/>
                  </a:schemeClr>
                </a:solidFill>
                <a:cs typeface="Arial" pitchFamily="34" charset="0"/>
              </a:rPr>
              <a:t> </a:t>
            </a:r>
            <a:br>
              <a:rPr lang="en-US" sz="3160" dirty="0" smtClean="0">
                <a:solidFill>
                  <a:schemeClr val="bg1">
                    <a:lumMod val="95000"/>
                  </a:schemeClr>
                </a:solidFill>
                <a:cs typeface="Arial" pitchFamily="34" charset="0"/>
              </a:rPr>
            </a:br>
            <a:r>
              <a:rPr lang="en-US" sz="3160" baseline="30000" dirty="0" smtClean="0">
                <a:solidFill>
                  <a:schemeClr val="bg1">
                    <a:lumMod val="95000"/>
                  </a:schemeClr>
                </a:solidFill>
                <a:cs typeface="Arial" pitchFamily="34" charset="0"/>
              </a:rPr>
              <a:t>1</a:t>
            </a:r>
            <a:r>
              <a:rPr lang="en-US" sz="3160" dirty="0" smtClean="0">
                <a:solidFill>
                  <a:schemeClr val="bg1">
                    <a:lumMod val="95000"/>
                  </a:schemeClr>
                </a:solidFill>
                <a:cs typeface="Arial" pitchFamily="34" charset="0"/>
              </a:rPr>
              <a:t>Name of University, City, State; </a:t>
            </a:r>
            <a:r>
              <a:rPr lang="en-US" sz="3160" baseline="30000" dirty="0" smtClean="0">
                <a:solidFill>
                  <a:schemeClr val="bg1">
                    <a:lumMod val="95000"/>
                  </a:schemeClr>
                </a:solidFill>
                <a:cs typeface="Arial" pitchFamily="34" charset="0"/>
              </a:rPr>
              <a:t>2</a:t>
            </a:r>
            <a:r>
              <a:rPr lang="en-US" sz="3160" dirty="0" smtClean="0">
                <a:solidFill>
                  <a:schemeClr val="bg1">
                    <a:lumMod val="95000"/>
                  </a:schemeClr>
                </a:solidFill>
                <a:cs typeface="Arial" pitchFamily="34" charset="0"/>
              </a:rPr>
              <a:t>Name of University, City, State; </a:t>
            </a:r>
            <a:r>
              <a:rPr lang="en-US" sz="3160" baseline="30000" dirty="0" smtClean="0">
                <a:solidFill>
                  <a:schemeClr val="bg1">
                    <a:lumMod val="95000"/>
                  </a:schemeClr>
                </a:solidFill>
                <a:cs typeface="Arial" pitchFamily="34" charset="0"/>
              </a:rPr>
              <a:t>3</a:t>
            </a:r>
            <a:r>
              <a:rPr lang="en-US" sz="3160" dirty="0" smtClean="0">
                <a:solidFill>
                  <a:schemeClr val="bg1">
                    <a:lumMod val="95000"/>
                  </a:schemeClr>
                </a:solidFill>
                <a:cs typeface="Arial" pitchFamily="34" charset="0"/>
              </a:rPr>
              <a:t>Name of University, City, State; </a:t>
            </a:r>
            <a:r>
              <a:rPr lang="en-US" sz="3160" baseline="30000" dirty="0" smtClean="0">
                <a:solidFill>
                  <a:schemeClr val="bg1">
                    <a:lumMod val="95000"/>
                  </a:schemeClr>
                </a:solidFill>
                <a:cs typeface="Arial" pitchFamily="34" charset="0"/>
              </a:rPr>
              <a:t>4</a:t>
            </a:r>
            <a:r>
              <a:rPr lang="en-US" sz="3160" dirty="0" smtClean="0">
                <a:solidFill>
                  <a:schemeClr val="bg1">
                    <a:lumMod val="95000"/>
                  </a:schemeClr>
                </a:solidFill>
                <a:cs typeface="Arial" pitchFamily="34" charset="0"/>
              </a:rPr>
              <a:t>Name of University, City, State; </a:t>
            </a:r>
            <a:endParaRPr lang="en-US" sz="3160" dirty="0">
              <a:solidFill>
                <a:schemeClr val="bg1">
                  <a:lumMod val="95000"/>
                </a:schemeClr>
              </a:solidFill>
              <a:cs typeface="Arial" pitchFamily="34" charset="0"/>
            </a:endParaRPr>
          </a:p>
        </p:txBody>
      </p:sp>
    </p:spTree>
    <p:extLst>
      <p:ext uri="{BB962C8B-B14F-4D97-AF65-F5344CB8AC3E}">
        <p14:creationId xmlns:p14="http://schemas.microsoft.com/office/powerpoint/2010/main" val="33005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2B361-6A18-4EC7-A097-E7C68BF8878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386547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92544" y="10175843"/>
            <a:ext cx="19825644" cy="216738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07124" y="10175843"/>
            <a:ext cx="59077439" cy="216738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2B361-6A18-4EC7-A097-E7C68BF8878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199347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2B361-6A18-4EC7-A097-E7C68BF8878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192600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33695" y="22671063"/>
            <a:ext cx="20807363" cy="7007119"/>
          </a:xfrm>
        </p:spPr>
        <p:txBody>
          <a:bodyPr anchor="t"/>
          <a:lstStyle>
            <a:lvl1pPr algn="l">
              <a:defRPr sz="14792" b="1" cap="all"/>
            </a:lvl1pPr>
          </a:lstStyle>
          <a:p>
            <a:r>
              <a:rPr lang="en-US" smtClean="0"/>
              <a:t>Click to edit Master title style</a:t>
            </a:r>
            <a:endParaRPr lang="en-US"/>
          </a:p>
        </p:txBody>
      </p:sp>
      <p:sp>
        <p:nvSpPr>
          <p:cNvPr id="3" name="Text Placeholder 2"/>
          <p:cNvSpPr>
            <a:spLocks noGrp="1"/>
          </p:cNvSpPr>
          <p:nvPr>
            <p:ph type="body" idx="1"/>
          </p:nvPr>
        </p:nvSpPr>
        <p:spPr>
          <a:xfrm>
            <a:off x="1933695" y="14953426"/>
            <a:ext cx="20807363" cy="7717628"/>
          </a:xfrm>
        </p:spPr>
        <p:txBody>
          <a:bodyPr anchor="b"/>
          <a:lstStyle>
            <a:lvl1pPr marL="0" indent="0">
              <a:buNone/>
              <a:defRPr sz="7396">
                <a:solidFill>
                  <a:schemeClr val="tx1">
                    <a:tint val="75000"/>
                  </a:schemeClr>
                </a:solidFill>
              </a:defRPr>
            </a:lvl1pPr>
            <a:lvl2pPr marL="1687961" indent="0">
              <a:buNone/>
              <a:defRPr sz="6678">
                <a:solidFill>
                  <a:schemeClr val="tx1">
                    <a:tint val="75000"/>
                  </a:schemeClr>
                </a:solidFill>
              </a:defRPr>
            </a:lvl2pPr>
            <a:lvl3pPr marL="3375928" indent="0">
              <a:buNone/>
              <a:defRPr sz="5888">
                <a:solidFill>
                  <a:schemeClr val="tx1">
                    <a:tint val="75000"/>
                  </a:schemeClr>
                </a:solidFill>
              </a:defRPr>
            </a:lvl3pPr>
            <a:lvl4pPr marL="5063890" indent="0">
              <a:buNone/>
              <a:defRPr sz="5170">
                <a:solidFill>
                  <a:schemeClr val="tx1">
                    <a:tint val="75000"/>
                  </a:schemeClr>
                </a:solidFill>
              </a:defRPr>
            </a:lvl4pPr>
            <a:lvl5pPr marL="6751855" indent="0">
              <a:buNone/>
              <a:defRPr sz="5170">
                <a:solidFill>
                  <a:schemeClr val="tx1">
                    <a:tint val="75000"/>
                  </a:schemeClr>
                </a:solidFill>
              </a:defRPr>
            </a:lvl5pPr>
            <a:lvl6pPr marL="8439818" indent="0">
              <a:buNone/>
              <a:defRPr sz="5170">
                <a:solidFill>
                  <a:schemeClr val="tx1">
                    <a:tint val="75000"/>
                  </a:schemeClr>
                </a:solidFill>
              </a:defRPr>
            </a:lvl6pPr>
            <a:lvl7pPr marL="10127784" indent="0">
              <a:buNone/>
              <a:defRPr sz="5170">
                <a:solidFill>
                  <a:schemeClr val="tx1">
                    <a:tint val="75000"/>
                  </a:schemeClr>
                </a:solidFill>
              </a:defRPr>
            </a:lvl7pPr>
            <a:lvl8pPr marL="11815746" indent="0">
              <a:buNone/>
              <a:defRPr sz="5170">
                <a:solidFill>
                  <a:schemeClr val="tx1">
                    <a:tint val="75000"/>
                  </a:schemeClr>
                </a:solidFill>
              </a:defRPr>
            </a:lvl8pPr>
            <a:lvl9pPr marL="13503707" indent="0">
              <a:buNone/>
              <a:defRPr sz="51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2B361-6A18-4EC7-A097-E7C68BF8878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3296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07117" y="59274677"/>
            <a:ext cx="39451540" cy="167640021"/>
          </a:xfrm>
        </p:spPr>
        <p:txBody>
          <a:bodyPr/>
          <a:lstStyle>
            <a:lvl1pPr>
              <a:defRPr sz="10340"/>
            </a:lvl1pPr>
            <a:lvl2pPr>
              <a:defRPr sz="8832"/>
            </a:lvl2pPr>
            <a:lvl3pPr>
              <a:defRPr sz="7396"/>
            </a:lvl3pPr>
            <a:lvl4pPr>
              <a:defRPr sz="6678"/>
            </a:lvl4pPr>
            <a:lvl5pPr>
              <a:defRPr sz="6678"/>
            </a:lvl5pPr>
            <a:lvl6pPr>
              <a:defRPr sz="6678"/>
            </a:lvl6pPr>
            <a:lvl7pPr>
              <a:defRPr sz="6678"/>
            </a:lvl7pPr>
            <a:lvl8pPr>
              <a:defRPr sz="6678"/>
            </a:lvl8pPr>
            <a:lvl9pPr>
              <a:defRPr sz="66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6649" y="59274677"/>
            <a:ext cx="39451542" cy="167640021"/>
          </a:xfrm>
        </p:spPr>
        <p:txBody>
          <a:bodyPr/>
          <a:lstStyle>
            <a:lvl1pPr>
              <a:defRPr sz="10340"/>
            </a:lvl1pPr>
            <a:lvl2pPr>
              <a:defRPr sz="8832"/>
            </a:lvl2pPr>
            <a:lvl3pPr>
              <a:defRPr sz="7396"/>
            </a:lvl3pPr>
            <a:lvl4pPr>
              <a:defRPr sz="6678"/>
            </a:lvl4pPr>
            <a:lvl5pPr>
              <a:defRPr sz="6678"/>
            </a:lvl5pPr>
            <a:lvl6pPr>
              <a:defRPr sz="6678"/>
            </a:lvl6pPr>
            <a:lvl7pPr>
              <a:defRPr sz="6678"/>
            </a:lvl7pPr>
            <a:lvl8pPr>
              <a:defRPr sz="6678"/>
            </a:lvl8pPr>
            <a:lvl9pPr>
              <a:defRPr sz="66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2B361-6A18-4EC7-A097-E7C68BF8878D}"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368049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23965" y="1412862"/>
            <a:ext cx="22031325" cy="58801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23964" y="7897304"/>
            <a:ext cx="10815920" cy="3291220"/>
          </a:xfrm>
        </p:spPr>
        <p:txBody>
          <a:bodyPr anchor="b"/>
          <a:lstStyle>
            <a:lvl1pPr marL="0" indent="0">
              <a:buNone/>
              <a:defRPr sz="8832" b="1"/>
            </a:lvl1pPr>
            <a:lvl2pPr marL="1687961" indent="0">
              <a:buNone/>
              <a:defRPr sz="7396" b="1"/>
            </a:lvl2pPr>
            <a:lvl3pPr marL="3375928" indent="0">
              <a:buNone/>
              <a:defRPr sz="6678" b="1"/>
            </a:lvl3pPr>
            <a:lvl4pPr marL="5063890" indent="0">
              <a:buNone/>
              <a:defRPr sz="5888" b="1"/>
            </a:lvl4pPr>
            <a:lvl5pPr marL="6751855" indent="0">
              <a:buNone/>
              <a:defRPr sz="5888" b="1"/>
            </a:lvl5pPr>
            <a:lvl6pPr marL="8439818" indent="0">
              <a:buNone/>
              <a:defRPr sz="5888" b="1"/>
            </a:lvl6pPr>
            <a:lvl7pPr marL="10127784" indent="0">
              <a:buNone/>
              <a:defRPr sz="5888" b="1"/>
            </a:lvl7pPr>
            <a:lvl8pPr marL="11815746" indent="0">
              <a:buNone/>
              <a:defRPr sz="5888" b="1"/>
            </a:lvl8pPr>
            <a:lvl9pPr marL="13503707" indent="0">
              <a:buNone/>
              <a:defRPr sz="5888" b="1"/>
            </a:lvl9pPr>
          </a:lstStyle>
          <a:p>
            <a:pPr lvl="0"/>
            <a:r>
              <a:rPr lang="en-US" smtClean="0"/>
              <a:t>Click to edit Master text styles</a:t>
            </a:r>
          </a:p>
        </p:txBody>
      </p:sp>
      <p:sp>
        <p:nvSpPr>
          <p:cNvPr id="4" name="Content Placeholder 3"/>
          <p:cNvSpPr>
            <a:spLocks noGrp="1"/>
          </p:cNvSpPr>
          <p:nvPr>
            <p:ph sz="half" idx="2"/>
          </p:nvPr>
        </p:nvSpPr>
        <p:spPr>
          <a:xfrm>
            <a:off x="1223964" y="11188525"/>
            <a:ext cx="10815920" cy="20327183"/>
          </a:xfrm>
        </p:spPr>
        <p:txBody>
          <a:bodyPr/>
          <a:lstStyle>
            <a:lvl1pPr>
              <a:defRPr sz="8832"/>
            </a:lvl1pPr>
            <a:lvl2pPr>
              <a:defRPr sz="7396"/>
            </a:lvl2pPr>
            <a:lvl3pPr>
              <a:defRPr sz="6678"/>
            </a:lvl3pPr>
            <a:lvl4pPr>
              <a:defRPr sz="5888"/>
            </a:lvl4pPr>
            <a:lvl5pPr>
              <a:defRPr sz="5888"/>
            </a:lvl5pPr>
            <a:lvl6pPr>
              <a:defRPr sz="5888"/>
            </a:lvl6pPr>
            <a:lvl7pPr>
              <a:defRPr sz="5888"/>
            </a:lvl7pPr>
            <a:lvl8pPr>
              <a:defRPr sz="5888"/>
            </a:lvl8pPr>
            <a:lvl9pPr>
              <a:defRPr sz="58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435123" y="7897304"/>
            <a:ext cx="10820168" cy="3291220"/>
          </a:xfrm>
        </p:spPr>
        <p:txBody>
          <a:bodyPr anchor="b"/>
          <a:lstStyle>
            <a:lvl1pPr marL="0" indent="0">
              <a:buNone/>
              <a:defRPr sz="8832" b="1"/>
            </a:lvl1pPr>
            <a:lvl2pPr marL="1687961" indent="0">
              <a:buNone/>
              <a:defRPr sz="7396" b="1"/>
            </a:lvl2pPr>
            <a:lvl3pPr marL="3375928" indent="0">
              <a:buNone/>
              <a:defRPr sz="6678" b="1"/>
            </a:lvl3pPr>
            <a:lvl4pPr marL="5063890" indent="0">
              <a:buNone/>
              <a:defRPr sz="5888" b="1"/>
            </a:lvl4pPr>
            <a:lvl5pPr marL="6751855" indent="0">
              <a:buNone/>
              <a:defRPr sz="5888" b="1"/>
            </a:lvl5pPr>
            <a:lvl6pPr marL="8439818" indent="0">
              <a:buNone/>
              <a:defRPr sz="5888" b="1"/>
            </a:lvl6pPr>
            <a:lvl7pPr marL="10127784" indent="0">
              <a:buNone/>
              <a:defRPr sz="5888" b="1"/>
            </a:lvl7pPr>
            <a:lvl8pPr marL="11815746" indent="0">
              <a:buNone/>
              <a:defRPr sz="5888" b="1"/>
            </a:lvl8pPr>
            <a:lvl9pPr marL="13503707" indent="0">
              <a:buNone/>
              <a:defRPr sz="5888" b="1"/>
            </a:lvl9pPr>
          </a:lstStyle>
          <a:p>
            <a:pPr lvl="0"/>
            <a:r>
              <a:rPr lang="en-US" smtClean="0"/>
              <a:t>Click to edit Master text styles</a:t>
            </a:r>
          </a:p>
        </p:txBody>
      </p:sp>
      <p:sp>
        <p:nvSpPr>
          <p:cNvPr id="6" name="Content Placeholder 5"/>
          <p:cNvSpPr>
            <a:spLocks noGrp="1"/>
          </p:cNvSpPr>
          <p:nvPr>
            <p:ph sz="quarter" idx="4"/>
          </p:nvPr>
        </p:nvSpPr>
        <p:spPr>
          <a:xfrm>
            <a:off x="12435123" y="11188525"/>
            <a:ext cx="10820168" cy="20327183"/>
          </a:xfrm>
        </p:spPr>
        <p:txBody>
          <a:bodyPr/>
          <a:lstStyle>
            <a:lvl1pPr>
              <a:defRPr sz="8832"/>
            </a:lvl1pPr>
            <a:lvl2pPr>
              <a:defRPr sz="7396"/>
            </a:lvl2pPr>
            <a:lvl3pPr>
              <a:defRPr sz="6678"/>
            </a:lvl3pPr>
            <a:lvl4pPr>
              <a:defRPr sz="5888"/>
            </a:lvl4pPr>
            <a:lvl5pPr>
              <a:defRPr sz="5888"/>
            </a:lvl5pPr>
            <a:lvl6pPr>
              <a:defRPr sz="5888"/>
            </a:lvl6pPr>
            <a:lvl7pPr>
              <a:defRPr sz="5888"/>
            </a:lvl7pPr>
            <a:lvl8pPr>
              <a:defRPr sz="5888"/>
            </a:lvl8pPr>
            <a:lvl9pPr>
              <a:defRPr sz="58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2B361-6A18-4EC7-A097-E7C68BF8878D}" type="datetimeFigureOut">
              <a:rPr lang="en-US" smtClean="0"/>
              <a:pPr/>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80305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2B361-6A18-4EC7-A097-E7C68BF8878D}"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355442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2B361-6A18-4EC7-A097-E7C68BF8878D}"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392427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971" y="1404691"/>
            <a:ext cx="8053505" cy="5978101"/>
          </a:xfrm>
        </p:spPr>
        <p:txBody>
          <a:bodyPr anchor="b"/>
          <a:lstStyle>
            <a:lvl1pPr algn="l">
              <a:defRPr sz="7396" b="1"/>
            </a:lvl1pPr>
          </a:lstStyle>
          <a:p>
            <a:r>
              <a:rPr lang="en-US" smtClean="0"/>
              <a:t>Click to edit Master title style</a:t>
            </a:r>
            <a:endParaRPr lang="en-US"/>
          </a:p>
        </p:txBody>
      </p:sp>
      <p:sp>
        <p:nvSpPr>
          <p:cNvPr id="3" name="Content Placeholder 2"/>
          <p:cNvSpPr>
            <a:spLocks noGrp="1"/>
          </p:cNvSpPr>
          <p:nvPr>
            <p:ph idx="1"/>
          </p:nvPr>
        </p:nvSpPr>
        <p:spPr>
          <a:xfrm>
            <a:off x="9570709" y="1404693"/>
            <a:ext cx="13684581" cy="30111015"/>
          </a:xfrm>
        </p:spPr>
        <p:txBody>
          <a:bodyPr/>
          <a:lstStyle>
            <a:lvl1pPr>
              <a:defRPr sz="11848"/>
            </a:lvl1pPr>
            <a:lvl2pPr>
              <a:defRPr sz="10340"/>
            </a:lvl2pPr>
            <a:lvl3pPr>
              <a:defRPr sz="8832"/>
            </a:lvl3pPr>
            <a:lvl4pPr>
              <a:defRPr sz="7396"/>
            </a:lvl4pPr>
            <a:lvl5pPr>
              <a:defRPr sz="7396"/>
            </a:lvl5pPr>
            <a:lvl6pPr>
              <a:defRPr sz="7396"/>
            </a:lvl6pPr>
            <a:lvl7pPr>
              <a:defRPr sz="7396"/>
            </a:lvl7pPr>
            <a:lvl8pPr>
              <a:defRPr sz="7396"/>
            </a:lvl8pPr>
            <a:lvl9pPr>
              <a:defRPr sz="73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23971" y="7382795"/>
            <a:ext cx="8053505" cy="24132913"/>
          </a:xfrm>
        </p:spPr>
        <p:txBody>
          <a:bodyPr/>
          <a:lstStyle>
            <a:lvl1pPr marL="0" indent="0">
              <a:buNone/>
              <a:defRPr sz="5170"/>
            </a:lvl1pPr>
            <a:lvl2pPr marL="1687961" indent="0">
              <a:buNone/>
              <a:defRPr sz="4452"/>
            </a:lvl2pPr>
            <a:lvl3pPr marL="3375928" indent="0">
              <a:buNone/>
              <a:defRPr sz="3662"/>
            </a:lvl3pPr>
            <a:lvl4pPr marL="5063890" indent="0">
              <a:buNone/>
              <a:defRPr sz="3303"/>
            </a:lvl4pPr>
            <a:lvl5pPr marL="6751855" indent="0">
              <a:buNone/>
              <a:defRPr sz="3303"/>
            </a:lvl5pPr>
            <a:lvl6pPr marL="8439818" indent="0">
              <a:buNone/>
              <a:defRPr sz="3303"/>
            </a:lvl6pPr>
            <a:lvl7pPr marL="10127784" indent="0">
              <a:buNone/>
              <a:defRPr sz="3303"/>
            </a:lvl7pPr>
            <a:lvl8pPr marL="11815746" indent="0">
              <a:buNone/>
              <a:defRPr sz="3303"/>
            </a:lvl8pPr>
            <a:lvl9pPr marL="13503707" indent="0">
              <a:buNone/>
              <a:defRPr sz="33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2B361-6A18-4EC7-A097-E7C68BF8878D}"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321440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05" y="24696423"/>
            <a:ext cx="14687550" cy="2915553"/>
          </a:xfrm>
        </p:spPr>
        <p:txBody>
          <a:bodyPr anchor="b"/>
          <a:lstStyle>
            <a:lvl1pPr algn="l">
              <a:defRPr sz="7396" b="1"/>
            </a:lvl1pPr>
          </a:lstStyle>
          <a:p>
            <a:r>
              <a:rPr lang="en-US" smtClean="0"/>
              <a:t>Click to edit Master title style</a:t>
            </a:r>
            <a:endParaRPr lang="en-US"/>
          </a:p>
        </p:txBody>
      </p:sp>
      <p:sp>
        <p:nvSpPr>
          <p:cNvPr id="3" name="Picture Placeholder 2"/>
          <p:cNvSpPr>
            <a:spLocks noGrp="1"/>
          </p:cNvSpPr>
          <p:nvPr>
            <p:ph type="pic" idx="1"/>
          </p:nvPr>
        </p:nvSpPr>
        <p:spPr>
          <a:xfrm>
            <a:off x="4798105" y="3152388"/>
            <a:ext cx="14687550" cy="21168360"/>
          </a:xfrm>
        </p:spPr>
        <p:txBody>
          <a:bodyPr/>
          <a:lstStyle>
            <a:lvl1pPr marL="0" indent="0">
              <a:buNone/>
              <a:defRPr sz="11848"/>
            </a:lvl1pPr>
            <a:lvl2pPr marL="1687961" indent="0">
              <a:buNone/>
              <a:defRPr sz="10340"/>
            </a:lvl2pPr>
            <a:lvl3pPr marL="3375928" indent="0">
              <a:buNone/>
              <a:defRPr sz="8832"/>
            </a:lvl3pPr>
            <a:lvl4pPr marL="5063890" indent="0">
              <a:buNone/>
              <a:defRPr sz="7396"/>
            </a:lvl4pPr>
            <a:lvl5pPr marL="6751855" indent="0">
              <a:buNone/>
              <a:defRPr sz="7396"/>
            </a:lvl5pPr>
            <a:lvl6pPr marL="8439818" indent="0">
              <a:buNone/>
              <a:defRPr sz="7396"/>
            </a:lvl6pPr>
            <a:lvl7pPr marL="10127784" indent="0">
              <a:buNone/>
              <a:defRPr sz="7396"/>
            </a:lvl7pPr>
            <a:lvl8pPr marL="11815746" indent="0">
              <a:buNone/>
              <a:defRPr sz="7396"/>
            </a:lvl8pPr>
            <a:lvl9pPr marL="13503707" indent="0">
              <a:buNone/>
              <a:defRPr sz="7396"/>
            </a:lvl9pPr>
          </a:lstStyle>
          <a:p>
            <a:endParaRPr lang="en-US"/>
          </a:p>
        </p:txBody>
      </p:sp>
      <p:sp>
        <p:nvSpPr>
          <p:cNvPr id="4" name="Text Placeholder 3"/>
          <p:cNvSpPr>
            <a:spLocks noGrp="1"/>
          </p:cNvSpPr>
          <p:nvPr>
            <p:ph type="body" sz="half" idx="2"/>
          </p:nvPr>
        </p:nvSpPr>
        <p:spPr>
          <a:xfrm>
            <a:off x="4798105" y="27611973"/>
            <a:ext cx="14687550" cy="4140567"/>
          </a:xfrm>
        </p:spPr>
        <p:txBody>
          <a:bodyPr/>
          <a:lstStyle>
            <a:lvl1pPr marL="0" indent="0">
              <a:buNone/>
              <a:defRPr sz="5170"/>
            </a:lvl1pPr>
            <a:lvl2pPr marL="1687961" indent="0">
              <a:buNone/>
              <a:defRPr sz="4452"/>
            </a:lvl2pPr>
            <a:lvl3pPr marL="3375928" indent="0">
              <a:buNone/>
              <a:defRPr sz="3662"/>
            </a:lvl3pPr>
            <a:lvl4pPr marL="5063890" indent="0">
              <a:buNone/>
              <a:defRPr sz="3303"/>
            </a:lvl4pPr>
            <a:lvl5pPr marL="6751855" indent="0">
              <a:buNone/>
              <a:defRPr sz="3303"/>
            </a:lvl5pPr>
            <a:lvl6pPr marL="8439818" indent="0">
              <a:buNone/>
              <a:defRPr sz="3303"/>
            </a:lvl6pPr>
            <a:lvl7pPr marL="10127784" indent="0">
              <a:buNone/>
              <a:defRPr sz="3303"/>
            </a:lvl7pPr>
            <a:lvl8pPr marL="11815746" indent="0">
              <a:buNone/>
              <a:defRPr sz="3303"/>
            </a:lvl8pPr>
            <a:lvl9pPr marL="13503707" indent="0">
              <a:buNone/>
              <a:defRPr sz="33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2B361-6A18-4EC7-A097-E7C68BF8878D}"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D1A1B-B685-4D72-9EB1-C83450823FBC}" type="slidenum">
              <a:rPr lang="en-US" smtClean="0"/>
              <a:pPr/>
              <a:t>‹#›</a:t>
            </a:fld>
            <a:endParaRPr lang="en-US"/>
          </a:p>
        </p:txBody>
      </p:sp>
    </p:spTree>
    <p:extLst>
      <p:ext uri="{BB962C8B-B14F-4D97-AF65-F5344CB8AC3E}">
        <p14:creationId xmlns:p14="http://schemas.microsoft.com/office/powerpoint/2010/main" val="237066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3965" y="1412862"/>
            <a:ext cx="22031325" cy="5880100"/>
          </a:xfrm>
          <a:prstGeom prst="rect">
            <a:avLst/>
          </a:prstGeom>
        </p:spPr>
        <p:txBody>
          <a:bodyPr vert="horz" lIns="470144" tIns="235072" rIns="470144" bIns="2350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23965" y="8232142"/>
            <a:ext cx="22031325" cy="23283566"/>
          </a:xfrm>
          <a:prstGeom prst="rect">
            <a:avLst/>
          </a:prstGeom>
        </p:spPr>
        <p:txBody>
          <a:bodyPr vert="horz" lIns="470144" tIns="235072" rIns="470144" bIns="2350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23964" y="32699900"/>
            <a:ext cx="5711825" cy="1878365"/>
          </a:xfrm>
          <a:prstGeom prst="rect">
            <a:avLst/>
          </a:prstGeom>
        </p:spPr>
        <p:txBody>
          <a:bodyPr vert="horz" lIns="470144" tIns="235072" rIns="470144" bIns="235072" rtlCol="0" anchor="ctr"/>
          <a:lstStyle>
            <a:lvl1pPr algn="l">
              <a:defRPr sz="4452">
                <a:solidFill>
                  <a:schemeClr val="tx1">
                    <a:tint val="75000"/>
                  </a:schemeClr>
                </a:solidFill>
              </a:defRPr>
            </a:lvl1pPr>
          </a:lstStyle>
          <a:p>
            <a:fld id="{E402B361-6A18-4EC7-A097-E7C68BF8878D}" type="datetimeFigureOut">
              <a:rPr lang="en-US" smtClean="0"/>
              <a:pPr/>
              <a:t>4/9/2015</a:t>
            </a:fld>
            <a:endParaRPr lang="en-US"/>
          </a:p>
        </p:txBody>
      </p:sp>
      <p:sp>
        <p:nvSpPr>
          <p:cNvPr id="5" name="Footer Placeholder 4"/>
          <p:cNvSpPr>
            <a:spLocks noGrp="1"/>
          </p:cNvSpPr>
          <p:nvPr>
            <p:ph type="ftr" sz="quarter" idx="3"/>
          </p:nvPr>
        </p:nvSpPr>
        <p:spPr>
          <a:xfrm>
            <a:off x="8363746" y="32699900"/>
            <a:ext cx="7751763" cy="1878365"/>
          </a:xfrm>
          <a:prstGeom prst="rect">
            <a:avLst/>
          </a:prstGeom>
        </p:spPr>
        <p:txBody>
          <a:bodyPr vert="horz" lIns="470144" tIns="235072" rIns="470144" bIns="235072" rtlCol="0" anchor="ctr"/>
          <a:lstStyle>
            <a:lvl1pPr algn="ctr">
              <a:defRPr sz="44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543465" y="32699900"/>
            <a:ext cx="5711825" cy="1878365"/>
          </a:xfrm>
          <a:prstGeom prst="rect">
            <a:avLst/>
          </a:prstGeom>
        </p:spPr>
        <p:txBody>
          <a:bodyPr vert="horz" lIns="470144" tIns="235072" rIns="470144" bIns="235072" rtlCol="0" anchor="ctr"/>
          <a:lstStyle>
            <a:lvl1pPr algn="r">
              <a:defRPr sz="4452">
                <a:solidFill>
                  <a:schemeClr val="tx1">
                    <a:tint val="75000"/>
                  </a:schemeClr>
                </a:solidFill>
              </a:defRPr>
            </a:lvl1pPr>
          </a:lstStyle>
          <a:p>
            <a:fld id="{1AAD1A1B-B685-4D72-9EB1-C83450823FBC}" type="slidenum">
              <a:rPr lang="en-US" smtClean="0"/>
              <a:pPr/>
              <a:t>‹#›</a:t>
            </a:fld>
            <a:endParaRPr lang="en-US"/>
          </a:p>
        </p:txBody>
      </p:sp>
    </p:spTree>
    <p:extLst>
      <p:ext uri="{BB962C8B-B14F-4D97-AF65-F5344CB8AC3E}">
        <p14:creationId xmlns:p14="http://schemas.microsoft.com/office/powerpoint/2010/main" val="4043412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375928" rtl="0" eaLnBrk="1" latinLnBrk="0" hangingPunct="1">
        <a:spcBef>
          <a:spcPct val="0"/>
        </a:spcBef>
        <a:buNone/>
        <a:defRPr sz="16228" kern="1200">
          <a:solidFill>
            <a:schemeClr val="tx1"/>
          </a:solidFill>
          <a:latin typeface="+mj-lt"/>
          <a:ea typeface="+mj-ea"/>
          <a:cs typeface="+mj-cs"/>
        </a:defRPr>
      </a:lvl1pPr>
    </p:titleStyle>
    <p:bodyStyle>
      <a:lvl1pPr marL="1265973" indent="-1265973" algn="l" defTabSz="3375928" rtl="0" eaLnBrk="1" latinLnBrk="0" hangingPunct="1">
        <a:spcBef>
          <a:spcPct val="20000"/>
        </a:spcBef>
        <a:buFont typeface="Arial" pitchFamily="34" charset="0"/>
        <a:buChar char="•"/>
        <a:defRPr sz="11848" kern="1200">
          <a:solidFill>
            <a:schemeClr val="tx1"/>
          </a:solidFill>
          <a:latin typeface="+mn-lt"/>
          <a:ea typeface="+mn-ea"/>
          <a:cs typeface="+mn-cs"/>
        </a:defRPr>
      </a:lvl1pPr>
      <a:lvl2pPr marL="2742941" indent="-1054975" algn="l" defTabSz="3375928" rtl="0" eaLnBrk="1" latinLnBrk="0" hangingPunct="1">
        <a:spcBef>
          <a:spcPct val="20000"/>
        </a:spcBef>
        <a:buFont typeface="Arial" pitchFamily="34" charset="0"/>
        <a:buChar char="–"/>
        <a:defRPr sz="10340" kern="1200">
          <a:solidFill>
            <a:schemeClr val="tx1"/>
          </a:solidFill>
          <a:latin typeface="+mn-lt"/>
          <a:ea typeface="+mn-ea"/>
          <a:cs typeface="+mn-cs"/>
        </a:defRPr>
      </a:lvl2pPr>
      <a:lvl3pPr marL="4219909" indent="-843981" algn="l" defTabSz="3375928" rtl="0" eaLnBrk="1" latinLnBrk="0" hangingPunct="1">
        <a:spcBef>
          <a:spcPct val="20000"/>
        </a:spcBef>
        <a:buFont typeface="Arial" pitchFamily="34" charset="0"/>
        <a:buChar char="•"/>
        <a:defRPr sz="8832" kern="1200">
          <a:solidFill>
            <a:schemeClr val="tx1"/>
          </a:solidFill>
          <a:latin typeface="+mn-lt"/>
          <a:ea typeface="+mn-ea"/>
          <a:cs typeface="+mn-cs"/>
        </a:defRPr>
      </a:lvl3pPr>
      <a:lvl4pPr marL="5907875" indent="-843981" algn="l" defTabSz="3375928" rtl="0" eaLnBrk="1" latinLnBrk="0" hangingPunct="1">
        <a:spcBef>
          <a:spcPct val="20000"/>
        </a:spcBef>
        <a:buFont typeface="Arial" pitchFamily="34" charset="0"/>
        <a:buChar char="–"/>
        <a:defRPr sz="7396" kern="1200">
          <a:solidFill>
            <a:schemeClr val="tx1"/>
          </a:solidFill>
          <a:latin typeface="+mn-lt"/>
          <a:ea typeface="+mn-ea"/>
          <a:cs typeface="+mn-cs"/>
        </a:defRPr>
      </a:lvl4pPr>
      <a:lvl5pPr marL="7595836" indent="-843981" algn="l" defTabSz="3375928" rtl="0" eaLnBrk="1" latinLnBrk="0" hangingPunct="1">
        <a:spcBef>
          <a:spcPct val="20000"/>
        </a:spcBef>
        <a:buFont typeface="Arial" pitchFamily="34" charset="0"/>
        <a:buChar char="»"/>
        <a:defRPr sz="7396" kern="1200">
          <a:solidFill>
            <a:schemeClr val="tx1"/>
          </a:solidFill>
          <a:latin typeface="+mn-lt"/>
          <a:ea typeface="+mn-ea"/>
          <a:cs typeface="+mn-cs"/>
        </a:defRPr>
      </a:lvl5pPr>
      <a:lvl6pPr marL="9283799" indent="-843981" algn="l" defTabSz="3375928" rtl="0" eaLnBrk="1" latinLnBrk="0" hangingPunct="1">
        <a:spcBef>
          <a:spcPct val="20000"/>
        </a:spcBef>
        <a:buFont typeface="Arial" pitchFamily="34" charset="0"/>
        <a:buChar char="•"/>
        <a:defRPr sz="7396" kern="1200">
          <a:solidFill>
            <a:schemeClr val="tx1"/>
          </a:solidFill>
          <a:latin typeface="+mn-lt"/>
          <a:ea typeface="+mn-ea"/>
          <a:cs typeface="+mn-cs"/>
        </a:defRPr>
      </a:lvl6pPr>
      <a:lvl7pPr marL="10971764" indent="-843981" algn="l" defTabSz="3375928" rtl="0" eaLnBrk="1" latinLnBrk="0" hangingPunct="1">
        <a:spcBef>
          <a:spcPct val="20000"/>
        </a:spcBef>
        <a:buFont typeface="Arial" pitchFamily="34" charset="0"/>
        <a:buChar char="•"/>
        <a:defRPr sz="7396" kern="1200">
          <a:solidFill>
            <a:schemeClr val="tx1"/>
          </a:solidFill>
          <a:latin typeface="+mn-lt"/>
          <a:ea typeface="+mn-ea"/>
          <a:cs typeface="+mn-cs"/>
        </a:defRPr>
      </a:lvl7pPr>
      <a:lvl8pPr marL="12659727" indent="-843981" algn="l" defTabSz="3375928" rtl="0" eaLnBrk="1" latinLnBrk="0" hangingPunct="1">
        <a:spcBef>
          <a:spcPct val="20000"/>
        </a:spcBef>
        <a:buFont typeface="Arial" pitchFamily="34" charset="0"/>
        <a:buChar char="•"/>
        <a:defRPr sz="7396" kern="1200">
          <a:solidFill>
            <a:schemeClr val="tx1"/>
          </a:solidFill>
          <a:latin typeface="+mn-lt"/>
          <a:ea typeface="+mn-ea"/>
          <a:cs typeface="+mn-cs"/>
        </a:defRPr>
      </a:lvl8pPr>
      <a:lvl9pPr marL="14347689" indent="-843981" algn="l" defTabSz="3375928" rtl="0" eaLnBrk="1" latinLnBrk="0" hangingPunct="1">
        <a:spcBef>
          <a:spcPct val="20000"/>
        </a:spcBef>
        <a:buFont typeface="Arial" pitchFamily="34" charset="0"/>
        <a:buChar char="•"/>
        <a:defRPr sz="7396" kern="1200">
          <a:solidFill>
            <a:schemeClr val="tx1"/>
          </a:solidFill>
          <a:latin typeface="+mn-lt"/>
          <a:ea typeface="+mn-ea"/>
          <a:cs typeface="+mn-cs"/>
        </a:defRPr>
      </a:lvl9pPr>
    </p:bodyStyle>
    <p:otherStyle>
      <a:defPPr>
        <a:defRPr lang="en-US"/>
      </a:defPPr>
      <a:lvl1pPr marL="0" algn="l" defTabSz="3375928" rtl="0" eaLnBrk="1" latinLnBrk="0" hangingPunct="1">
        <a:defRPr sz="6678" kern="1200">
          <a:solidFill>
            <a:schemeClr val="tx1"/>
          </a:solidFill>
          <a:latin typeface="+mn-lt"/>
          <a:ea typeface="+mn-ea"/>
          <a:cs typeface="+mn-cs"/>
        </a:defRPr>
      </a:lvl1pPr>
      <a:lvl2pPr marL="1687961" algn="l" defTabSz="3375928" rtl="0" eaLnBrk="1" latinLnBrk="0" hangingPunct="1">
        <a:defRPr sz="6678" kern="1200">
          <a:solidFill>
            <a:schemeClr val="tx1"/>
          </a:solidFill>
          <a:latin typeface="+mn-lt"/>
          <a:ea typeface="+mn-ea"/>
          <a:cs typeface="+mn-cs"/>
        </a:defRPr>
      </a:lvl2pPr>
      <a:lvl3pPr marL="3375928" algn="l" defTabSz="3375928" rtl="0" eaLnBrk="1" latinLnBrk="0" hangingPunct="1">
        <a:defRPr sz="6678" kern="1200">
          <a:solidFill>
            <a:schemeClr val="tx1"/>
          </a:solidFill>
          <a:latin typeface="+mn-lt"/>
          <a:ea typeface="+mn-ea"/>
          <a:cs typeface="+mn-cs"/>
        </a:defRPr>
      </a:lvl3pPr>
      <a:lvl4pPr marL="5063890" algn="l" defTabSz="3375928" rtl="0" eaLnBrk="1" latinLnBrk="0" hangingPunct="1">
        <a:defRPr sz="6678" kern="1200">
          <a:solidFill>
            <a:schemeClr val="tx1"/>
          </a:solidFill>
          <a:latin typeface="+mn-lt"/>
          <a:ea typeface="+mn-ea"/>
          <a:cs typeface="+mn-cs"/>
        </a:defRPr>
      </a:lvl4pPr>
      <a:lvl5pPr marL="6751855" algn="l" defTabSz="3375928" rtl="0" eaLnBrk="1" latinLnBrk="0" hangingPunct="1">
        <a:defRPr sz="6678" kern="1200">
          <a:solidFill>
            <a:schemeClr val="tx1"/>
          </a:solidFill>
          <a:latin typeface="+mn-lt"/>
          <a:ea typeface="+mn-ea"/>
          <a:cs typeface="+mn-cs"/>
        </a:defRPr>
      </a:lvl5pPr>
      <a:lvl6pPr marL="8439818" algn="l" defTabSz="3375928" rtl="0" eaLnBrk="1" latinLnBrk="0" hangingPunct="1">
        <a:defRPr sz="6678" kern="1200">
          <a:solidFill>
            <a:schemeClr val="tx1"/>
          </a:solidFill>
          <a:latin typeface="+mn-lt"/>
          <a:ea typeface="+mn-ea"/>
          <a:cs typeface="+mn-cs"/>
        </a:defRPr>
      </a:lvl6pPr>
      <a:lvl7pPr marL="10127784" algn="l" defTabSz="3375928" rtl="0" eaLnBrk="1" latinLnBrk="0" hangingPunct="1">
        <a:defRPr sz="6678" kern="1200">
          <a:solidFill>
            <a:schemeClr val="tx1"/>
          </a:solidFill>
          <a:latin typeface="+mn-lt"/>
          <a:ea typeface="+mn-ea"/>
          <a:cs typeface="+mn-cs"/>
        </a:defRPr>
      </a:lvl7pPr>
      <a:lvl8pPr marL="11815746" algn="l" defTabSz="3375928" rtl="0" eaLnBrk="1" latinLnBrk="0" hangingPunct="1">
        <a:defRPr sz="6678" kern="1200">
          <a:solidFill>
            <a:schemeClr val="tx1"/>
          </a:solidFill>
          <a:latin typeface="+mn-lt"/>
          <a:ea typeface="+mn-ea"/>
          <a:cs typeface="+mn-cs"/>
        </a:defRPr>
      </a:lvl8pPr>
      <a:lvl9pPr marL="13503707" algn="l" defTabSz="3375928" rtl="0" eaLnBrk="1" latinLnBrk="0" hangingPunct="1">
        <a:defRPr sz="66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kmarusic@irb.hr"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flipH="1">
            <a:off x="-8" y="0"/>
            <a:ext cx="24479257" cy="3528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grpSp>
        <p:nvGrpSpPr>
          <p:cNvPr id="37" name="Group 36"/>
          <p:cNvGrpSpPr/>
          <p:nvPr/>
        </p:nvGrpSpPr>
        <p:grpSpPr>
          <a:xfrm>
            <a:off x="29667" y="1881479"/>
            <a:ext cx="23989603" cy="32157279"/>
            <a:chOff x="-501299" y="0"/>
            <a:chExt cx="33407715" cy="50379694"/>
          </a:xfrm>
        </p:grpSpPr>
        <p:sp>
          <p:nvSpPr>
            <p:cNvPr id="38" name="Rectangle 37"/>
            <p:cNvSpPr/>
            <p:nvPr/>
          </p:nvSpPr>
          <p:spPr>
            <a:xfrm>
              <a:off x="31242000" y="0"/>
              <a:ext cx="589005"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39" name="Rectangle 38"/>
            <p:cNvSpPr/>
            <p:nvPr/>
          </p:nvSpPr>
          <p:spPr>
            <a:xfrm>
              <a:off x="28879800" y="0"/>
              <a:ext cx="1659924"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48" name="Rectangle 47"/>
            <p:cNvSpPr/>
            <p:nvPr/>
          </p:nvSpPr>
          <p:spPr>
            <a:xfrm>
              <a:off x="24993600" y="0"/>
              <a:ext cx="374822"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57" name="Rectangle 56"/>
            <p:cNvSpPr/>
            <p:nvPr/>
          </p:nvSpPr>
          <p:spPr>
            <a:xfrm>
              <a:off x="23850600" y="0"/>
              <a:ext cx="45719"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62" name="Rectangle 61"/>
            <p:cNvSpPr/>
            <p:nvPr/>
          </p:nvSpPr>
          <p:spPr>
            <a:xfrm>
              <a:off x="27546300" y="0"/>
              <a:ext cx="3962400"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63" name="Rectangle 62"/>
            <p:cNvSpPr/>
            <p:nvPr/>
          </p:nvSpPr>
          <p:spPr>
            <a:xfrm>
              <a:off x="18211800" y="0"/>
              <a:ext cx="589005"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66" name="Rectangle 65"/>
            <p:cNvSpPr/>
            <p:nvPr/>
          </p:nvSpPr>
          <p:spPr>
            <a:xfrm>
              <a:off x="14937921" y="0"/>
              <a:ext cx="294503"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67" name="Rectangle 66"/>
            <p:cNvSpPr/>
            <p:nvPr/>
          </p:nvSpPr>
          <p:spPr>
            <a:xfrm>
              <a:off x="13411200" y="0"/>
              <a:ext cx="1659924"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68" name="Rectangle 67"/>
            <p:cNvSpPr/>
            <p:nvPr/>
          </p:nvSpPr>
          <p:spPr>
            <a:xfrm>
              <a:off x="9525000" y="0"/>
              <a:ext cx="374822"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69" name="Rectangle 68"/>
            <p:cNvSpPr/>
            <p:nvPr/>
          </p:nvSpPr>
          <p:spPr>
            <a:xfrm>
              <a:off x="8382000" y="0"/>
              <a:ext cx="45719"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0" name="Rectangle 69"/>
            <p:cNvSpPr/>
            <p:nvPr/>
          </p:nvSpPr>
          <p:spPr>
            <a:xfrm>
              <a:off x="2743200" y="0"/>
              <a:ext cx="589005"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1" name="Rectangle 70"/>
            <p:cNvSpPr/>
            <p:nvPr/>
          </p:nvSpPr>
          <p:spPr>
            <a:xfrm>
              <a:off x="6553200" y="0"/>
              <a:ext cx="3962400" cy="4937760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2" name="Hexagon 71"/>
            <p:cNvSpPr/>
            <p:nvPr/>
          </p:nvSpPr>
          <p:spPr>
            <a:xfrm rot="20381902" flipH="1">
              <a:off x="24051397" y="22055380"/>
              <a:ext cx="6989805" cy="10972800"/>
            </a:xfrm>
            <a:prstGeom prst="hexag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3" name="Hexagon 72"/>
            <p:cNvSpPr/>
            <p:nvPr/>
          </p:nvSpPr>
          <p:spPr>
            <a:xfrm rot="20381902" flipH="1">
              <a:off x="18145668" y="20988579"/>
              <a:ext cx="6989805" cy="10972800"/>
            </a:xfrm>
            <a:prstGeom prst="hexag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4" name="Hexagon 73"/>
            <p:cNvSpPr/>
            <p:nvPr/>
          </p:nvSpPr>
          <p:spPr>
            <a:xfrm rot="20381902" flipH="1">
              <a:off x="12964298" y="22664980"/>
              <a:ext cx="6989805" cy="10972800"/>
            </a:xfrm>
            <a:prstGeom prst="hexag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5" name="Hexagon 50"/>
            <p:cNvSpPr/>
            <p:nvPr/>
          </p:nvSpPr>
          <p:spPr>
            <a:xfrm rot="20381902" flipH="1">
              <a:off x="-501299" y="34726153"/>
              <a:ext cx="6731239" cy="10973550"/>
            </a:xfrm>
            <a:custGeom>
              <a:avLst/>
              <a:gdLst>
                <a:gd name="connsiteX0" fmla="*/ 0 w 6989805"/>
                <a:gd name="connsiteY0" fmla="*/ 5486400 h 10972800"/>
                <a:gd name="connsiteX1" fmla="*/ 1747451 w 6989805"/>
                <a:gd name="connsiteY1" fmla="*/ 3 h 10972800"/>
                <a:gd name="connsiteX2" fmla="*/ 5242354 w 6989805"/>
                <a:gd name="connsiteY2" fmla="*/ 3 h 10972800"/>
                <a:gd name="connsiteX3" fmla="*/ 6989805 w 6989805"/>
                <a:gd name="connsiteY3" fmla="*/ 5486400 h 10972800"/>
                <a:gd name="connsiteX4" fmla="*/ 5242354 w 6989805"/>
                <a:gd name="connsiteY4" fmla="*/ 10972797 h 10972800"/>
                <a:gd name="connsiteX5" fmla="*/ 1747451 w 6989805"/>
                <a:gd name="connsiteY5" fmla="*/ 10972797 h 10972800"/>
                <a:gd name="connsiteX6" fmla="*/ 0 w 6989805"/>
                <a:gd name="connsiteY6" fmla="*/ 5486400 h 10972800"/>
                <a:gd name="connsiteX0" fmla="*/ 0 w 6731239"/>
                <a:gd name="connsiteY0" fmla="*/ 5486397 h 10972794"/>
                <a:gd name="connsiteX1" fmla="*/ 1747451 w 6731239"/>
                <a:gd name="connsiteY1" fmla="*/ 0 h 10972794"/>
                <a:gd name="connsiteX2" fmla="*/ 5242354 w 6731239"/>
                <a:gd name="connsiteY2" fmla="*/ 0 h 10972794"/>
                <a:gd name="connsiteX3" fmla="*/ 6731239 w 6731239"/>
                <a:gd name="connsiteY3" fmla="*/ 6306506 h 10972794"/>
                <a:gd name="connsiteX4" fmla="*/ 5242354 w 6731239"/>
                <a:gd name="connsiteY4" fmla="*/ 10972794 h 10972794"/>
                <a:gd name="connsiteX5" fmla="*/ 1747451 w 6731239"/>
                <a:gd name="connsiteY5" fmla="*/ 10972794 h 10972794"/>
                <a:gd name="connsiteX6" fmla="*/ 0 w 6731239"/>
                <a:gd name="connsiteY6" fmla="*/ 5486397 h 10972794"/>
                <a:gd name="connsiteX0" fmla="*/ 0 w 6731239"/>
                <a:gd name="connsiteY0" fmla="*/ 5487153 h 10973550"/>
                <a:gd name="connsiteX1" fmla="*/ 1747451 w 6731239"/>
                <a:gd name="connsiteY1" fmla="*/ 756 h 10973550"/>
                <a:gd name="connsiteX2" fmla="*/ 4402520 w 6731239"/>
                <a:gd name="connsiteY2" fmla="*/ 0 h 10973550"/>
                <a:gd name="connsiteX3" fmla="*/ 6731239 w 6731239"/>
                <a:gd name="connsiteY3" fmla="*/ 6307262 h 10973550"/>
                <a:gd name="connsiteX4" fmla="*/ 5242354 w 6731239"/>
                <a:gd name="connsiteY4" fmla="*/ 10973550 h 10973550"/>
                <a:gd name="connsiteX5" fmla="*/ 1747451 w 6731239"/>
                <a:gd name="connsiteY5" fmla="*/ 10973550 h 10973550"/>
                <a:gd name="connsiteX6" fmla="*/ 0 w 6731239"/>
                <a:gd name="connsiteY6" fmla="*/ 5487153 h 1097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1239" h="10973550">
                  <a:moveTo>
                    <a:pt x="0" y="5487153"/>
                  </a:moveTo>
                  <a:lnTo>
                    <a:pt x="1747451" y="756"/>
                  </a:lnTo>
                  <a:lnTo>
                    <a:pt x="4402520" y="0"/>
                  </a:lnTo>
                  <a:lnTo>
                    <a:pt x="6731239" y="6307262"/>
                  </a:lnTo>
                  <a:lnTo>
                    <a:pt x="5242354" y="10973550"/>
                  </a:lnTo>
                  <a:lnTo>
                    <a:pt x="1747451" y="10973550"/>
                  </a:lnTo>
                  <a:lnTo>
                    <a:pt x="0" y="5487153"/>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6" name="Hexagon 51"/>
            <p:cNvSpPr/>
            <p:nvPr/>
          </p:nvSpPr>
          <p:spPr>
            <a:xfrm rot="20381902" flipH="1">
              <a:off x="18756928" y="40058831"/>
              <a:ext cx="6989805" cy="10320863"/>
            </a:xfrm>
            <a:custGeom>
              <a:avLst/>
              <a:gdLst>
                <a:gd name="connsiteX0" fmla="*/ 0 w 6989805"/>
                <a:gd name="connsiteY0" fmla="*/ 5486400 h 10972800"/>
                <a:gd name="connsiteX1" fmla="*/ 1747451 w 6989805"/>
                <a:gd name="connsiteY1" fmla="*/ 3 h 10972800"/>
                <a:gd name="connsiteX2" fmla="*/ 5242354 w 6989805"/>
                <a:gd name="connsiteY2" fmla="*/ 3 h 10972800"/>
                <a:gd name="connsiteX3" fmla="*/ 6989805 w 6989805"/>
                <a:gd name="connsiteY3" fmla="*/ 5486400 h 10972800"/>
                <a:gd name="connsiteX4" fmla="*/ 5242354 w 6989805"/>
                <a:gd name="connsiteY4" fmla="*/ 10972797 h 10972800"/>
                <a:gd name="connsiteX5" fmla="*/ 1747451 w 6989805"/>
                <a:gd name="connsiteY5" fmla="*/ 10972797 h 10972800"/>
                <a:gd name="connsiteX6" fmla="*/ 0 w 6989805"/>
                <a:gd name="connsiteY6" fmla="*/ 5486400 h 10972800"/>
                <a:gd name="connsiteX0" fmla="*/ 0 w 6989805"/>
                <a:gd name="connsiteY0" fmla="*/ 5486397 h 10972794"/>
                <a:gd name="connsiteX1" fmla="*/ 1747451 w 6989805"/>
                <a:gd name="connsiteY1" fmla="*/ 0 h 10972794"/>
                <a:gd name="connsiteX2" fmla="*/ 5242354 w 6989805"/>
                <a:gd name="connsiteY2" fmla="*/ 0 h 10972794"/>
                <a:gd name="connsiteX3" fmla="*/ 6989805 w 6989805"/>
                <a:gd name="connsiteY3" fmla="*/ 5486397 h 10972794"/>
                <a:gd name="connsiteX4" fmla="*/ 5975561 w 6989805"/>
                <a:gd name="connsiteY4" fmla="*/ 8679730 h 10972794"/>
                <a:gd name="connsiteX5" fmla="*/ 1747451 w 6989805"/>
                <a:gd name="connsiteY5" fmla="*/ 10972794 h 10972794"/>
                <a:gd name="connsiteX6" fmla="*/ 0 w 6989805"/>
                <a:gd name="connsiteY6" fmla="*/ 5486397 h 10972794"/>
                <a:gd name="connsiteX0" fmla="*/ 0 w 6989805"/>
                <a:gd name="connsiteY0" fmla="*/ 5486397 h 10320863"/>
                <a:gd name="connsiteX1" fmla="*/ 1747451 w 6989805"/>
                <a:gd name="connsiteY1" fmla="*/ 0 h 10320863"/>
                <a:gd name="connsiteX2" fmla="*/ 5242354 w 6989805"/>
                <a:gd name="connsiteY2" fmla="*/ 0 h 10320863"/>
                <a:gd name="connsiteX3" fmla="*/ 6989805 w 6989805"/>
                <a:gd name="connsiteY3" fmla="*/ 5486397 h 10320863"/>
                <a:gd name="connsiteX4" fmla="*/ 5975561 w 6989805"/>
                <a:gd name="connsiteY4" fmla="*/ 8679730 h 10320863"/>
                <a:gd name="connsiteX5" fmla="*/ 1542217 w 6989805"/>
                <a:gd name="connsiteY5" fmla="*/ 10320863 h 10320863"/>
                <a:gd name="connsiteX6" fmla="*/ 0 w 6989805"/>
                <a:gd name="connsiteY6" fmla="*/ 5486397 h 1032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9805" h="10320863">
                  <a:moveTo>
                    <a:pt x="0" y="5486397"/>
                  </a:moveTo>
                  <a:lnTo>
                    <a:pt x="1747451" y="0"/>
                  </a:lnTo>
                  <a:lnTo>
                    <a:pt x="5242354" y="0"/>
                  </a:lnTo>
                  <a:lnTo>
                    <a:pt x="6989805" y="5486397"/>
                  </a:lnTo>
                  <a:lnTo>
                    <a:pt x="5975561" y="8679730"/>
                  </a:lnTo>
                  <a:lnTo>
                    <a:pt x="1542217" y="10320863"/>
                  </a:lnTo>
                  <a:lnTo>
                    <a:pt x="0" y="5486397"/>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8" name="Hexagon 77"/>
            <p:cNvSpPr/>
            <p:nvPr/>
          </p:nvSpPr>
          <p:spPr>
            <a:xfrm rot="20381902" flipH="1">
              <a:off x="19071870" y="29023159"/>
              <a:ext cx="6989805" cy="10972800"/>
            </a:xfrm>
            <a:prstGeom prst="hexagon">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79" name="Hexagon 78"/>
            <p:cNvSpPr/>
            <p:nvPr/>
          </p:nvSpPr>
          <p:spPr>
            <a:xfrm rot="20381902" flipH="1">
              <a:off x="10220869" y="31199378"/>
              <a:ext cx="6989805" cy="10972800"/>
            </a:xfrm>
            <a:prstGeom prst="hexagon">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80" name="Hexagon 79"/>
            <p:cNvSpPr/>
            <p:nvPr/>
          </p:nvSpPr>
          <p:spPr>
            <a:xfrm rot="20381902" flipH="1">
              <a:off x="24253242" y="36761980"/>
              <a:ext cx="6989805" cy="10972800"/>
            </a:xfrm>
            <a:prstGeom prst="hexagon">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81" name="Hexagon 80"/>
            <p:cNvSpPr/>
            <p:nvPr/>
          </p:nvSpPr>
          <p:spPr>
            <a:xfrm rot="20381902" flipH="1">
              <a:off x="19898268" y="17102379"/>
              <a:ext cx="6989805" cy="10972800"/>
            </a:xfrm>
            <a:prstGeom prst="hexagon">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82" name="Oval 81"/>
            <p:cNvSpPr/>
            <p:nvPr/>
          </p:nvSpPr>
          <p:spPr>
            <a:xfrm rot="20576957" flipH="1">
              <a:off x="1867231" y="28808590"/>
              <a:ext cx="29307707" cy="14984300"/>
            </a:xfrm>
            <a:prstGeom prst="ellipse">
              <a:avLst/>
            </a:prstGeom>
            <a:noFill/>
            <a:ln w="76200">
              <a:solidFill>
                <a:srgbClr val="FFFFF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83" name="Oval 82"/>
            <p:cNvSpPr/>
            <p:nvPr/>
          </p:nvSpPr>
          <p:spPr>
            <a:xfrm rot="520829" flipH="1">
              <a:off x="329559" y="21411465"/>
              <a:ext cx="30214904" cy="15070987"/>
            </a:xfrm>
            <a:prstGeom prst="ellipse">
              <a:avLst/>
            </a:prstGeom>
            <a:noFill/>
            <a:ln w="76200">
              <a:solidFill>
                <a:srgbClr val="FFFFF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84" name="Oval 58"/>
            <p:cNvSpPr/>
            <p:nvPr/>
          </p:nvSpPr>
          <p:spPr>
            <a:xfrm rot="520829" flipH="1">
              <a:off x="490557" y="4577625"/>
              <a:ext cx="32415859" cy="23305947"/>
            </a:xfrm>
            <a:custGeom>
              <a:avLst/>
              <a:gdLst>
                <a:gd name="connsiteX0" fmla="*/ 0 w 57683400"/>
                <a:gd name="connsiteY0" fmla="*/ 11642802 h 23285603"/>
                <a:gd name="connsiteX1" fmla="*/ 28841700 w 57683400"/>
                <a:gd name="connsiteY1" fmla="*/ 0 h 23285603"/>
                <a:gd name="connsiteX2" fmla="*/ 57683400 w 57683400"/>
                <a:gd name="connsiteY2" fmla="*/ 11642802 h 23285603"/>
                <a:gd name="connsiteX3" fmla="*/ 28841700 w 57683400"/>
                <a:gd name="connsiteY3" fmla="*/ 23285604 h 23285603"/>
                <a:gd name="connsiteX4" fmla="*/ 0 w 57683400"/>
                <a:gd name="connsiteY4" fmla="*/ 11642802 h 23285603"/>
                <a:gd name="connsiteX0" fmla="*/ 0 w 53308181"/>
                <a:gd name="connsiteY0" fmla="*/ 11980870 h 23286526"/>
                <a:gd name="connsiteX1" fmla="*/ 24466481 w 53308181"/>
                <a:gd name="connsiteY1" fmla="*/ 446 h 23286526"/>
                <a:gd name="connsiteX2" fmla="*/ 53308181 w 53308181"/>
                <a:gd name="connsiteY2" fmla="*/ 11643248 h 23286526"/>
                <a:gd name="connsiteX3" fmla="*/ 24466481 w 53308181"/>
                <a:gd name="connsiteY3" fmla="*/ 23286050 h 23286526"/>
                <a:gd name="connsiteX4" fmla="*/ 0 w 53308181"/>
                <a:gd name="connsiteY4" fmla="*/ 11980870 h 23286526"/>
                <a:gd name="connsiteX0" fmla="*/ 0 w 32415859"/>
                <a:gd name="connsiteY0" fmla="*/ 11991483 h 23305947"/>
                <a:gd name="connsiteX1" fmla="*/ 24466481 w 32415859"/>
                <a:gd name="connsiteY1" fmla="*/ 11059 h 23305947"/>
                <a:gd name="connsiteX2" fmla="*/ 32415859 w 32415859"/>
                <a:gd name="connsiteY2" fmla="*/ 10446303 h 23305947"/>
                <a:gd name="connsiteX3" fmla="*/ 24466481 w 32415859"/>
                <a:gd name="connsiteY3" fmla="*/ 23296663 h 23305947"/>
                <a:gd name="connsiteX4" fmla="*/ 0 w 32415859"/>
                <a:gd name="connsiteY4" fmla="*/ 11991483 h 2330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5859" h="23305947">
                  <a:moveTo>
                    <a:pt x="0" y="11991483"/>
                  </a:moveTo>
                  <a:cubicBezTo>
                    <a:pt x="0" y="5561341"/>
                    <a:pt x="19063838" y="268589"/>
                    <a:pt x="24466481" y="11059"/>
                  </a:cubicBezTo>
                  <a:cubicBezTo>
                    <a:pt x="29869124" y="-246471"/>
                    <a:pt x="32415859" y="4016161"/>
                    <a:pt x="32415859" y="10446303"/>
                  </a:cubicBezTo>
                  <a:cubicBezTo>
                    <a:pt x="32415859" y="16876445"/>
                    <a:pt x="29869124" y="23039133"/>
                    <a:pt x="24466481" y="23296663"/>
                  </a:cubicBezTo>
                  <a:cubicBezTo>
                    <a:pt x="19063838" y="23554193"/>
                    <a:pt x="0" y="18421625"/>
                    <a:pt x="0" y="11991483"/>
                  </a:cubicBezTo>
                  <a:close/>
                </a:path>
              </a:pathLst>
            </a:custGeom>
            <a:noFill/>
            <a:ln w="76200">
              <a:solidFill>
                <a:srgbClr val="FFFFF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grpSp>
      <p:sp>
        <p:nvSpPr>
          <p:cNvPr id="85" name="Rectangle 84"/>
          <p:cNvSpPr/>
          <p:nvPr/>
        </p:nvSpPr>
        <p:spPr>
          <a:xfrm flipH="1">
            <a:off x="-28583" y="0"/>
            <a:ext cx="24507831" cy="35280600"/>
          </a:xfrm>
          <a:prstGeom prst="rect">
            <a:avLst/>
          </a:prstGeom>
          <a:gradFill>
            <a:gsLst>
              <a:gs pos="0">
                <a:schemeClr val="bg1">
                  <a:alpha val="0"/>
                </a:schemeClr>
              </a:gs>
              <a:gs pos="100000">
                <a:schemeClr val="bg2">
                  <a:tint val="89000"/>
                  <a:shade val="62000"/>
                  <a:satMod val="110000"/>
                  <a:lumMod val="72000"/>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78" dirty="0"/>
              <a:t>&lt;a</a:t>
            </a:r>
          </a:p>
        </p:txBody>
      </p:sp>
      <p:sp>
        <p:nvSpPr>
          <p:cNvPr id="86" name="Rectangle 85"/>
          <p:cNvSpPr/>
          <p:nvPr/>
        </p:nvSpPr>
        <p:spPr>
          <a:xfrm>
            <a:off x="604440" y="115415"/>
            <a:ext cx="23265050" cy="1261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87" name="Rectangle 86"/>
          <p:cNvSpPr/>
          <p:nvPr/>
        </p:nvSpPr>
        <p:spPr>
          <a:xfrm>
            <a:off x="307163" y="267816"/>
            <a:ext cx="23895861" cy="452263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8"/>
          </a:p>
        </p:txBody>
      </p:sp>
      <p:sp>
        <p:nvSpPr>
          <p:cNvPr id="40" name="Rectangle 39"/>
          <p:cNvSpPr/>
          <p:nvPr/>
        </p:nvSpPr>
        <p:spPr>
          <a:xfrm>
            <a:off x="485708" y="33947100"/>
            <a:ext cx="23523677" cy="846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200" dirty="0" smtClean="0">
                <a:solidFill>
                  <a:schemeClr val="accent1">
                    <a:lumMod val="50000"/>
                  </a:schemeClr>
                </a:solidFill>
              </a:rPr>
              <a:t>[1] </a:t>
            </a:r>
            <a:r>
              <a:rPr lang="hr-HR" sz="2200" dirty="0" err="1" smtClean="0">
                <a:solidFill>
                  <a:schemeClr val="accent1">
                    <a:lumMod val="50000"/>
                  </a:schemeClr>
                </a:solidFill>
              </a:rPr>
              <a:t>Katušin</a:t>
            </a:r>
            <a:r>
              <a:rPr lang="hr-HR" sz="2200" dirty="0" smtClean="0">
                <a:solidFill>
                  <a:schemeClr val="accent1">
                    <a:lumMod val="50000"/>
                  </a:schemeClr>
                </a:solidFill>
              </a:rPr>
              <a:t>-</a:t>
            </a:r>
            <a:r>
              <a:rPr lang="hr-HR" sz="2200" dirty="0" err="1" smtClean="0">
                <a:solidFill>
                  <a:schemeClr val="accent1">
                    <a:lumMod val="50000"/>
                  </a:schemeClr>
                </a:solidFill>
              </a:rPr>
              <a:t>Ražem</a:t>
            </a:r>
            <a:r>
              <a:rPr lang="hr-HR" sz="2200" dirty="0" smtClean="0">
                <a:solidFill>
                  <a:schemeClr val="accent1">
                    <a:lumMod val="50000"/>
                  </a:schemeClr>
                </a:solidFill>
              </a:rPr>
              <a:t>, B., </a:t>
            </a:r>
            <a:r>
              <a:rPr lang="hr-HR" sz="2200" dirty="0" err="1" smtClean="0">
                <a:solidFill>
                  <a:schemeClr val="accent1">
                    <a:lumMod val="50000"/>
                  </a:schemeClr>
                </a:solidFill>
              </a:rPr>
              <a:t>Ražem</a:t>
            </a:r>
            <a:r>
              <a:rPr lang="hr-HR" sz="2200" dirty="0" smtClean="0">
                <a:solidFill>
                  <a:schemeClr val="accent1">
                    <a:lumMod val="50000"/>
                  </a:schemeClr>
                </a:solidFill>
              </a:rPr>
              <a:t>, D., Braun, M. </a:t>
            </a:r>
            <a:r>
              <a:rPr lang="hr-HR" sz="2200" dirty="0" err="1" smtClean="0">
                <a:solidFill>
                  <a:schemeClr val="accent1">
                    <a:lumMod val="50000"/>
                  </a:schemeClr>
                </a:solidFill>
              </a:rPr>
              <a:t>Radiat</a:t>
            </a:r>
            <a:r>
              <a:rPr lang="hr-HR" sz="2200" dirty="0" smtClean="0">
                <a:solidFill>
                  <a:schemeClr val="accent1">
                    <a:lumMod val="50000"/>
                  </a:schemeClr>
                </a:solidFill>
              </a:rPr>
              <a:t>. </a:t>
            </a:r>
            <a:r>
              <a:rPr lang="hr-HR" sz="2200" dirty="0" err="1" smtClean="0">
                <a:solidFill>
                  <a:schemeClr val="accent1">
                    <a:lumMod val="50000"/>
                  </a:schemeClr>
                </a:solidFill>
              </a:rPr>
              <a:t>Phys</a:t>
            </a:r>
            <a:r>
              <a:rPr lang="hr-HR" sz="2200" dirty="0" smtClean="0">
                <a:solidFill>
                  <a:schemeClr val="accent1">
                    <a:lumMod val="50000"/>
                  </a:schemeClr>
                </a:solidFill>
              </a:rPr>
              <a:t>. </a:t>
            </a:r>
            <a:r>
              <a:rPr lang="hr-HR" sz="2200" dirty="0" err="1" smtClean="0">
                <a:solidFill>
                  <a:schemeClr val="accent1">
                    <a:lumMod val="50000"/>
                  </a:schemeClr>
                </a:solidFill>
              </a:rPr>
              <a:t>Chem</a:t>
            </a:r>
            <a:r>
              <a:rPr lang="hr-HR" sz="2200" dirty="0" smtClean="0">
                <a:solidFill>
                  <a:schemeClr val="accent1">
                    <a:lumMod val="50000"/>
                  </a:schemeClr>
                </a:solidFill>
              </a:rPr>
              <a:t>. 2009; 78: 729-731.</a:t>
            </a:r>
          </a:p>
          <a:p>
            <a:r>
              <a:rPr lang="hr-HR" sz="2200" dirty="0" smtClean="0">
                <a:solidFill>
                  <a:schemeClr val="accent1">
                    <a:lumMod val="50000"/>
                  </a:schemeClr>
                </a:solidFill>
              </a:rPr>
              <a:t>[2] Pucić, I., Kavkler, K., Mihaljević, B. Second International Conference on Radiation and Dosimetry in Various Fields of Research, Book of Abstracts, Niš, Faculty of Electronic Engineering, 2014, 171.</a:t>
            </a:r>
            <a:endParaRPr lang="en-US" sz="2200" dirty="0">
              <a:solidFill>
                <a:schemeClr val="accent1">
                  <a:lumMod val="50000"/>
                </a:schemeClr>
              </a:solidFill>
            </a:endParaRPr>
          </a:p>
        </p:txBody>
      </p:sp>
      <p:sp>
        <p:nvSpPr>
          <p:cNvPr id="41" name="TextBox 40"/>
          <p:cNvSpPr txBox="1"/>
          <p:nvPr/>
        </p:nvSpPr>
        <p:spPr>
          <a:xfrm>
            <a:off x="793057" y="5448300"/>
            <a:ext cx="2738442" cy="689099"/>
          </a:xfrm>
          <a:prstGeom prst="rect">
            <a:avLst/>
          </a:prstGeom>
          <a:noFill/>
        </p:spPr>
        <p:txBody>
          <a:bodyPr wrap="none" rtlCol="0">
            <a:spAutoFit/>
          </a:bodyPr>
          <a:lstStyle/>
          <a:p>
            <a:r>
              <a:rPr lang="en-US" sz="3878" b="1" i="1" dirty="0" smtClean="0">
                <a:solidFill>
                  <a:schemeClr val="bg2">
                    <a:lumMod val="25000"/>
                  </a:schemeClr>
                </a:solidFill>
                <a:effectLst>
                  <a:outerShdw blurRad="38100" dist="38100" dir="2700000" algn="tl">
                    <a:srgbClr val="000000">
                      <a:alpha val="43137"/>
                    </a:srgbClr>
                  </a:outerShdw>
                </a:effectLst>
                <a:cs typeface="Arial" pitchFamily="34" charset="0"/>
              </a:rPr>
              <a:t>Introduction</a:t>
            </a:r>
            <a:endParaRPr lang="en-US" sz="3878" b="1" i="1" dirty="0">
              <a:solidFill>
                <a:schemeClr val="bg2">
                  <a:lumMod val="25000"/>
                </a:schemeClr>
              </a:solidFill>
              <a:effectLst>
                <a:outerShdw blurRad="38100" dist="38100" dir="2700000" algn="tl">
                  <a:srgbClr val="000000">
                    <a:alpha val="43137"/>
                  </a:srgbClr>
                </a:outerShdw>
              </a:effectLst>
              <a:cs typeface="Arial" pitchFamily="34" charset="0"/>
            </a:endParaRPr>
          </a:p>
        </p:txBody>
      </p:sp>
      <p:sp>
        <p:nvSpPr>
          <p:cNvPr id="42" name="TextBox 41"/>
          <p:cNvSpPr txBox="1"/>
          <p:nvPr/>
        </p:nvSpPr>
        <p:spPr>
          <a:xfrm>
            <a:off x="779064" y="6380857"/>
            <a:ext cx="9433719" cy="6001643"/>
          </a:xfrm>
          <a:prstGeom prst="rect">
            <a:avLst/>
          </a:prstGeom>
          <a:noFill/>
        </p:spPr>
        <p:txBody>
          <a:bodyPr wrap="square" rtlCol="0">
            <a:spAutoFit/>
          </a:bodyPr>
          <a:lstStyle/>
          <a:p>
            <a:pPr algn="just"/>
            <a:r>
              <a:rPr lang="en-GB" sz="2400" dirty="0">
                <a:solidFill>
                  <a:schemeClr val="accent1">
                    <a:lumMod val="50000"/>
                  </a:schemeClr>
                </a:solidFill>
              </a:rPr>
              <a:t> </a:t>
            </a:r>
            <a:r>
              <a:rPr lang="en-GB" sz="2400" dirty="0" smtClean="0">
                <a:solidFill>
                  <a:schemeClr val="accent1">
                    <a:lumMod val="50000"/>
                  </a:schemeClr>
                </a:solidFill>
              </a:rPr>
              <a:t>     Cultural </a:t>
            </a:r>
            <a:r>
              <a:rPr lang="en-GB" sz="2400" dirty="0">
                <a:solidFill>
                  <a:schemeClr val="accent1">
                    <a:lumMod val="50000"/>
                  </a:schemeClr>
                </a:solidFill>
              </a:rPr>
              <a:t>heritage objects of organic origin such as wood, leather, paper and textiles, are subject to degradation due to biological activity of various parasites. Numerous items can be threatened by the appearance of mould and fungi, caused by increased concentration of moisture in the space in which they are located. Radiation methods i.e. the process of </a:t>
            </a:r>
            <a:r>
              <a:rPr lang="en-GB" sz="2400" dirty="0" smtClean="0">
                <a:solidFill>
                  <a:schemeClr val="accent1">
                    <a:lumMod val="50000"/>
                  </a:schemeClr>
                </a:solidFill>
              </a:rPr>
              <a:t>intentional </a:t>
            </a:r>
            <a:r>
              <a:rPr lang="en-GB" sz="2400" dirty="0">
                <a:solidFill>
                  <a:schemeClr val="accent1">
                    <a:lumMod val="50000"/>
                  </a:schemeClr>
                </a:solidFill>
              </a:rPr>
              <a:t>exposure of vulnerable subjects to gamma radiation, has already proved to be very effective in saving objects of cultural heritage. </a:t>
            </a:r>
          </a:p>
          <a:p>
            <a:pPr algn="just"/>
            <a:r>
              <a:rPr lang="en-GB" sz="2400" dirty="0" smtClean="0">
                <a:solidFill>
                  <a:schemeClr val="accent1">
                    <a:lumMod val="50000"/>
                  </a:schemeClr>
                </a:solidFill>
              </a:rPr>
              <a:t>A </a:t>
            </a:r>
            <a:r>
              <a:rPr lang="en-GB" sz="2400" dirty="0">
                <a:solidFill>
                  <a:schemeClr val="accent1">
                    <a:lumMod val="50000"/>
                  </a:schemeClr>
                </a:solidFill>
              </a:rPr>
              <a:t>painting should be considered as a complex system with a lot of interfaces. Therefore in the process of protection of cultural heritage objects the interdisciplinary approach is necessary where besides the microbiological analysis the impact of irradiation on the paintings must be studied at the molecular level</a:t>
            </a:r>
            <a:r>
              <a:rPr lang="en-GB" sz="2400" dirty="0" smtClean="0">
                <a:solidFill>
                  <a:schemeClr val="accent1">
                    <a:lumMod val="50000"/>
                  </a:schemeClr>
                </a:solidFill>
              </a:rPr>
              <a:t>.</a:t>
            </a:r>
            <a:endParaRPr lang="hr-BA" sz="2400" dirty="0" smtClean="0">
              <a:solidFill>
                <a:schemeClr val="accent1">
                  <a:lumMod val="50000"/>
                </a:schemeClr>
              </a:solidFill>
            </a:endParaRPr>
          </a:p>
          <a:p>
            <a:pPr algn="just"/>
            <a:r>
              <a:rPr lang="en-GB" sz="2400" dirty="0">
                <a:solidFill>
                  <a:schemeClr val="accent1">
                    <a:lumMod val="50000"/>
                  </a:schemeClr>
                </a:solidFill>
              </a:rPr>
              <a:t> This paper will outline the necessity of an interdisciplinary scientific approach, as well as the radiation method as the best choice to solve the problem of mould elimination on the original artwork example in cooperation with the Croatian Conservation Institute. </a:t>
            </a:r>
          </a:p>
        </p:txBody>
      </p:sp>
      <p:sp>
        <p:nvSpPr>
          <p:cNvPr id="77" name="TextBox 76"/>
          <p:cNvSpPr txBox="1"/>
          <p:nvPr/>
        </p:nvSpPr>
        <p:spPr>
          <a:xfrm>
            <a:off x="415952" y="31280100"/>
            <a:ext cx="23177473" cy="2677656"/>
          </a:xfrm>
          <a:prstGeom prst="rect">
            <a:avLst/>
          </a:prstGeom>
          <a:noFill/>
        </p:spPr>
        <p:txBody>
          <a:bodyPr wrap="square" rtlCol="0">
            <a:spAutoFit/>
          </a:bodyPr>
          <a:lstStyle/>
          <a:p>
            <a:pPr algn="just"/>
            <a:r>
              <a:rPr lang="en-GB" sz="2400" dirty="0" smtClean="0">
                <a:solidFill>
                  <a:schemeClr val="accent1">
                    <a:lumMod val="50000"/>
                  </a:schemeClr>
                </a:solidFill>
              </a:rPr>
              <a:t>      Before restoration and conservation the canvas oil painting “St. Florian” from  the treasury of the parish Church of Assumption of the Blessed Virgin Mary in </a:t>
            </a:r>
            <a:r>
              <a:rPr lang="en-GB" sz="2400" dirty="0" err="1" smtClean="0">
                <a:solidFill>
                  <a:schemeClr val="accent1">
                    <a:lumMod val="50000"/>
                  </a:schemeClr>
                </a:solidFill>
              </a:rPr>
              <a:t>Kloštar</a:t>
            </a:r>
            <a:r>
              <a:rPr lang="en-GB" sz="2400" dirty="0" smtClean="0">
                <a:solidFill>
                  <a:schemeClr val="accent1">
                    <a:lumMod val="50000"/>
                  </a:schemeClr>
                </a:solidFill>
              </a:rPr>
              <a:t> </a:t>
            </a:r>
            <a:r>
              <a:rPr lang="en-GB" sz="2400" dirty="0" err="1" smtClean="0">
                <a:solidFill>
                  <a:schemeClr val="accent1">
                    <a:lumMod val="50000"/>
                  </a:schemeClr>
                </a:solidFill>
              </a:rPr>
              <a:t>Ivanić</a:t>
            </a:r>
            <a:r>
              <a:rPr lang="en-GB" sz="2400" dirty="0" smtClean="0">
                <a:solidFill>
                  <a:schemeClr val="accent1">
                    <a:lumMod val="50000"/>
                  </a:schemeClr>
                </a:solidFill>
              </a:rPr>
              <a:t> was treated with 2 </a:t>
            </a:r>
            <a:r>
              <a:rPr lang="en-GB" sz="2400" dirty="0" err="1" smtClean="0">
                <a:solidFill>
                  <a:schemeClr val="accent1">
                    <a:lumMod val="50000"/>
                  </a:schemeClr>
                </a:solidFill>
              </a:rPr>
              <a:t>kGy</a:t>
            </a:r>
            <a:r>
              <a:rPr lang="en-GB" sz="2400" dirty="0" smtClean="0">
                <a:solidFill>
                  <a:schemeClr val="accent1">
                    <a:lumMod val="50000"/>
                  </a:schemeClr>
                </a:solidFill>
              </a:rPr>
              <a:t> for radiation </a:t>
            </a:r>
            <a:r>
              <a:rPr lang="en-GB" sz="2400" dirty="0" err="1" smtClean="0">
                <a:solidFill>
                  <a:schemeClr val="accent1">
                    <a:lumMod val="50000"/>
                  </a:schemeClr>
                </a:solidFill>
              </a:rPr>
              <a:t>desinsection</a:t>
            </a:r>
            <a:r>
              <a:rPr lang="en-GB" sz="2400" dirty="0">
                <a:solidFill>
                  <a:schemeClr val="accent1">
                    <a:lumMod val="50000"/>
                  </a:schemeClr>
                </a:solidFill>
              </a:rPr>
              <a:t>. </a:t>
            </a:r>
            <a:r>
              <a:rPr lang="en-GB" sz="2400" dirty="0" smtClean="0">
                <a:solidFill>
                  <a:schemeClr val="accent1">
                    <a:lumMod val="50000"/>
                  </a:schemeClr>
                </a:solidFill>
              </a:rPr>
              <a:t>Ten </a:t>
            </a:r>
            <a:r>
              <a:rPr lang="en-GB" sz="2400" dirty="0">
                <a:solidFill>
                  <a:schemeClr val="accent1">
                    <a:lumMod val="50000"/>
                  </a:schemeClr>
                </a:solidFill>
              </a:rPr>
              <a:t>days </a:t>
            </a:r>
            <a:r>
              <a:rPr lang="en-GB" sz="2400" dirty="0" smtClean="0">
                <a:solidFill>
                  <a:schemeClr val="accent1">
                    <a:lumMod val="50000"/>
                  </a:schemeClr>
                </a:solidFill>
              </a:rPr>
              <a:t>after treatment microbiological analysis of the painting showed presence of genus </a:t>
            </a:r>
            <a:r>
              <a:rPr lang="en-GB" sz="2400" i="1" dirty="0" err="1" smtClean="0">
                <a:solidFill>
                  <a:schemeClr val="accent1">
                    <a:lumMod val="50000"/>
                  </a:schemeClr>
                </a:solidFill>
              </a:rPr>
              <a:t>Penicilium</a:t>
            </a:r>
            <a:r>
              <a:rPr lang="en-GB" sz="2400" dirty="0" smtClean="0">
                <a:solidFill>
                  <a:schemeClr val="accent1">
                    <a:lumMod val="50000"/>
                  </a:schemeClr>
                </a:solidFill>
              </a:rPr>
              <a:t> from the section </a:t>
            </a:r>
            <a:r>
              <a:rPr lang="en-GB" sz="2400" i="1" dirty="0" err="1" smtClean="0">
                <a:solidFill>
                  <a:schemeClr val="accent1">
                    <a:lumMod val="50000"/>
                  </a:schemeClr>
                </a:solidFill>
              </a:rPr>
              <a:t>Aspergilloides</a:t>
            </a:r>
            <a:r>
              <a:rPr lang="en-GB" sz="2400" dirty="0" smtClean="0">
                <a:solidFill>
                  <a:schemeClr val="accent1">
                    <a:lumMod val="50000"/>
                  </a:schemeClr>
                </a:solidFill>
              </a:rPr>
              <a:t>. According to the </a:t>
            </a:r>
            <a:r>
              <a:rPr lang="en-GB" sz="2400" dirty="0" err="1" smtClean="0">
                <a:solidFill>
                  <a:schemeClr val="accent1">
                    <a:lumMod val="50000"/>
                  </a:schemeClr>
                </a:solidFill>
              </a:rPr>
              <a:t>radioresistivity</a:t>
            </a:r>
            <a:r>
              <a:rPr lang="en-GB" sz="2400" dirty="0" smtClean="0">
                <a:solidFill>
                  <a:schemeClr val="accent1">
                    <a:lumMod val="50000"/>
                  </a:schemeClr>
                </a:solidFill>
              </a:rPr>
              <a:t> data of this type of mould available in literature disinfection of this mould could be carried out with 10 </a:t>
            </a:r>
            <a:r>
              <a:rPr lang="en-GB" sz="2400" dirty="0" err="1" smtClean="0">
                <a:solidFill>
                  <a:schemeClr val="accent1">
                    <a:lumMod val="50000"/>
                  </a:schemeClr>
                </a:solidFill>
              </a:rPr>
              <a:t>kGy</a:t>
            </a:r>
            <a:r>
              <a:rPr lang="en-GB" sz="2400" dirty="0" smtClean="0">
                <a:solidFill>
                  <a:schemeClr val="accent1">
                    <a:lumMod val="50000"/>
                  </a:schemeClr>
                </a:solidFill>
              </a:rPr>
              <a:t>, without negative consequences on the materials that are present on the painting (textiles, wood, pigments, binders, wax). Since the painting was already irradiated with 2 </a:t>
            </a:r>
            <a:r>
              <a:rPr lang="en-GB" sz="2400" dirty="0" err="1" smtClean="0">
                <a:solidFill>
                  <a:schemeClr val="accent1">
                    <a:lumMod val="50000"/>
                  </a:schemeClr>
                </a:solidFill>
              </a:rPr>
              <a:t>kGy</a:t>
            </a:r>
            <a:r>
              <a:rPr lang="en-GB" sz="2400" dirty="0" smtClean="0">
                <a:solidFill>
                  <a:schemeClr val="accent1">
                    <a:lumMod val="50000"/>
                  </a:schemeClr>
                </a:solidFill>
              </a:rPr>
              <a:t> the recommended dose for effective radiation decontamination of mould on this painting  should be  6-8 </a:t>
            </a:r>
            <a:r>
              <a:rPr lang="en-GB" sz="2400" dirty="0" err="1" smtClean="0">
                <a:solidFill>
                  <a:schemeClr val="accent1">
                    <a:lumMod val="50000"/>
                  </a:schemeClr>
                </a:solidFill>
              </a:rPr>
              <a:t>kGy</a:t>
            </a:r>
            <a:r>
              <a:rPr lang="en-GB" sz="2400" dirty="0" smtClean="0">
                <a:solidFill>
                  <a:schemeClr val="accent1">
                    <a:lumMod val="50000"/>
                  </a:schemeClr>
                </a:solidFill>
              </a:rPr>
              <a:t>.</a:t>
            </a:r>
          </a:p>
          <a:p>
            <a:pPr algn="just"/>
            <a:r>
              <a:rPr lang="en-GB" sz="2400" dirty="0">
                <a:solidFill>
                  <a:schemeClr val="accent1">
                    <a:lumMod val="50000"/>
                  </a:schemeClr>
                </a:solidFill>
              </a:rPr>
              <a:t> </a:t>
            </a:r>
            <a:r>
              <a:rPr lang="en-GB" sz="2400" dirty="0" smtClean="0">
                <a:solidFill>
                  <a:schemeClr val="accent1">
                    <a:lumMod val="50000"/>
                  </a:schemeClr>
                </a:solidFill>
              </a:rPr>
              <a:t>      A </a:t>
            </a:r>
            <a:r>
              <a:rPr lang="en-GB" sz="2400" dirty="0">
                <a:solidFill>
                  <a:schemeClr val="accent1">
                    <a:lumMod val="50000"/>
                  </a:schemeClr>
                </a:solidFill>
              </a:rPr>
              <a:t>painting should be regarded as a complex system of different materials. Therefore within the process of protecting a cultural heritage object an interdisciplinary approach is necessary, in which the microbiological analysis as well as the influence of irradiation on artistic paintings  has to be studied on the molecular level.</a:t>
            </a:r>
            <a:endParaRPr lang="en-GB" sz="2400" dirty="0" smtClean="0">
              <a:solidFill>
                <a:schemeClr val="accent1">
                  <a:lumMod val="50000"/>
                </a:schemeClr>
              </a:solidFill>
            </a:endParaRPr>
          </a:p>
        </p:txBody>
      </p:sp>
      <p:sp>
        <p:nvSpPr>
          <p:cNvPr id="95" name="TextBox 94"/>
          <p:cNvSpPr txBox="1"/>
          <p:nvPr/>
        </p:nvSpPr>
        <p:spPr>
          <a:xfrm>
            <a:off x="360346" y="30512254"/>
            <a:ext cx="23774400" cy="677108"/>
          </a:xfrm>
          <a:prstGeom prst="rect">
            <a:avLst/>
          </a:prstGeom>
          <a:solidFill>
            <a:schemeClr val="accent1">
              <a:lumMod val="50000"/>
            </a:schemeClr>
          </a:solidFill>
        </p:spPr>
        <p:txBody>
          <a:bodyPr wrap="square" rtlCol="0">
            <a:spAutoFit/>
          </a:bodyPr>
          <a:lstStyle/>
          <a:p>
            <a:r>
              <a:rPr lang="hr-HR" sz="3800" b="1" i="1" dirty="0" err="1" smtClean="0">
                <a:solidFill>
                  <a:schemeClr val="bg1"/>
                </a:solidFill>
                <a:effectLst>
                  <a:outerShdw blurRad="38100" dist="38100" dir="2700000" algn="tl">
                    <a:srgbClr val="000000">
                      <a:alpha val="43137"/>
                    </a:srgbClr>
                  </a:outerShdw>
                </a:effectLst>
                <a:cs typeface="Arial" pitchFamily="34" charset="0"/>
              </a:rPr>
              <a:t>Conclusions</a:t>
            </a:r>
            <a:endParaRPr lang="en-US" sz="3800" b="1" i="1" dirty="0">
              <a:solidFill>
                <a:schemeClr val="bg1"/>
              </a:solidFill>
              <a:effectLst>
                <a:outerShdw blurRad="38100" dist="38100" dir="2700000" algn="tl">
                  <a:srgbClr val="000000">
                    <a:alpha val="43137"/>
                  </a:srgbClr>
                </a:outerShdw>
              </a:effectLst>
              <a:cs typeface="Arial" pitchFamily="34" charset="0"/>
            </a:endParaRPr>
          </a:p>
        </p:txBody>
      </p:sp>
      <p:sp>
        <p:nvSpPr>
          <p:cNvPr id="105" name="Text Placeholder 3"/>
          <p:cNvSpPr>
            <a:spLocks noGrp="1"/>
          </p:cNvSpPr>
          <p:nvPr>
            <p:ph type="body" sz="quarter" idx="10"/>
          </p:nvPr>
        </p:nvSpPr>
        <p:spPr>
          <a:xfrm>
            <a:off x="779064" y="191615"/>
            <a:ext cx="22890385" cy="1123265"/>
          </a:xfrm>
        </p:spPr>
        <p:txBody>
          <a:bodyPr>
            <a:normAutofit fontScale="92500" lnSpcReduction="20000"/>
          </a:bodyPr>
          <a:lstStyle/>
          <a:p>
            <a:pPr algn="ctr"/>
            <a:r>
              <a:rPr lang="en-US" sz="5730" b="1" cap="all" dirty="0">
                <a:solidFill>
                  <a:schemeClr val="bg1"/>
                </a:solidFill>
              </a:rPr>
              <a:t>PROTECTION OF CULTURAL HERITAGE OBJECTS BY IONIZING </a:t>
            </a:r>
            <a:r>
              <a:rPr lang="en-US" sz="5730" b="1" cap="all" dirty="0" smtClean="0">
                <a:solidFill>
                  <a:schemeClr val="bg1"/>
                </a:solidFill>
              </a:rPr>
              <a:t>RADIATION</a:t>
            </a:r>
          </a:p>
        </p:txBody>
      </p:sp>
      <p:sp>
        <p:nvSpPr>
          <p:cNvPr id="106" name="Text Placeholder 4"/>
          <p:cNvSpPr>
            <a:spLocks noGrp="1"/>
          </p:cNvSpPr>
          <p:nvPr>
            <p:ph type="body" sz="quarter" idx="11"/>
          </p:nvPr>
        </p:nvSpPr>
        <p:spPr>
          <a:xfrm>
            <a:off x="3472242" y="876300"/>
            <a:ext cx="17290930" cy="3816138"/>
          </a:xfrm>
        </p:spPr>
        <p:txBody>
          <a:bodyPr>
            <a:normAutofit fontScale="92500" lnSpcReduction="10000"/>
          </a:bodyPr>
          <a:lstStyle/>
          <a:p>
            <a:pPr algn="ctr"/>
            <a:r>
              <a:rPr lang="en-GB" sz="5000" b="1" i="1" dirty="0" smtClean="0">
                <a:solidFill>
                  <a:schemeClr val="bg1"/>
                </a:solidFill>
              </a:rPr>
              <a:t>A case study on an oil canvas painting from the 18th century</a:t>
            </a:r>
          </a:p>
          <a:p>
            <a:pPr algn="ctr"/>
            <a:endParaRPr lang="en-GB" sz="1400" i="1" dirty="0" smtClean="0">
              <a:solidFill>
                <a:schemeClr val="bg1"/>
              </a:solidFill>
            </a:endParaRPr>
          </a:p>
          <a:p>
            <a:pPr algn="ctr"/>
            <a:r>
              <a:rPr lang="hr-HR" sz="3184" i="1" dirty="0" smtClean="0">
                <a:solidFill>
                  <a:schemeClr val="bg1"/>
                </a:solidFill>
              </a:rPr>
              <a:t>Katarina </a:t>
            </a:r>
            <a:r>
              <a:rPr lang="hr-HR" sz="3184" i="1" dirty="0">
                <a:solidFill>
                  <a:schemeClr val="bg1"/>
                </a:solidFill>
              </a:rPr>
              <a:t>Marušić</a:t>
            </a:r>
            <a:r>
              <a:rPr lang="hr-HR" sz="3184" i="1" baseline="30000" dirty="0">
                <a:solidFill>
                  <a:schemeClr val="bg1"/>
                </a:solidFill>
              </a:rPr>
              <a:t>1</a:t>
            </a:r>
            <a:r>
              <a:rPr lang="hr-HR" sz="3184" i="1" dirty="0">
                <a:solidFill>
                  <a:schemeClr val="bg1"/>
                </a:solidFill>
              </a:rPr>
              <a:t>, Maja Šegvić Klarić</a:t>
            </a:r>
            <a:r>
              <a:rPr lang="hr-HR" sz="3184" i="1" baseline="30000" dirty="0">
                <a:solidFill>
                  <a:schemeClr val="bg1"/>
                </a:solidFill>
              </a:rPr>
              <a:t>2</a:t>
            </a:r>
            <a:r>
              <a:rPr lang="hr-HR" sz="3184" i="1" dirty="0">
                <a:solidFill>
                  <a:schemeClr val="bg1"/>
                </a:solidFill>
              </a:rPr>
              <a:t>,</a:t>
            </a:r>
            <a:r>
              <a:rPr lang="en-GB" sz="3184" i="1" dirty="0">
                <a:solidFill>
                  <a:schemeClr val="bg1"/>
                </a:solidFill>
              </a:rPr>
              <a:t> </a:t>
            </a:r>
            <a:r>
              <a:rPr lang="hr-HR" sz="3184" i="1" dirty="0">
                <a:solidFill>
                  <a:schemeClr val="bg1"/>
                </a:solidFill>
              </a:rPr>
              <a:t>Ana </a:t>
            </a:r>
            <a:r>
              <a:rPr lang="hr-HR" sz="3184" i="1" dirty="0" smtClean="0">
                <a:solidFill>
                  <a:schemeClr val="bg1"/>
                </a:solidFill>
              </a:rPr>
              <a:t>Dumbović</a:t>
            </a:r>
            <a:r>
              <a:rPr lang="hr-HR" sz="3184" i="1" baseline="30000" dirty="0" smtClean="0">
                <a:solidFill>
                  <a:schemeClr val="bg1"/>
                </a:solidFill>
              </a:rPr>
              <a:t>3</a:t>
            </a:r>
            <a:r>
              <a:rPr lang="en-GB" sz="3184" i="1" dirty="0" smtClean="0">
                <a:solidFill>
                  <a:schemeClr val="bg1"/>
                </a:solidFill>
              </a:rPr>
              <a:t>and</a:t>
            </a:r>
            <a:r>
              <a:rPr lang="hr-HR" sz="3184" i="1" dirty="0" smtClean="0">
                <a:solidFill>
                  <a:schemeClr val="bg1"/>
                </a:solidFill>
              </a:rPr>
              <a:t> </a:t>
            </a:r>
            <a:r>
              <a:rPr lang="hr-HR" sz="3184" i="1" dirty="0">
                <a:solidFill>
                  <a:schemeClr val="bg1"/>
                </a:solidFill>
              </a:rPr>
              <a:t>Branka Mihaljević</a:t>
            </a:r>
            <a:r>
              <a:rPr lang="hr-HR" sz="3184" i="1" baseline="30000" dirty="0">
                <a:solidFill>
                  <a:schemeClr val="bg1"/>
                </a:solidFill>
              </a:rPr>
              <a:t>1</a:t>
            </a:r>
            <a:endParaRPr lang="en-GB" sz="3184" i="1" baseline="30000" dirty="0">
              <a:solidFill>
                <a:schemeClr val="bg1"/>
              </a:solidFill>
            </a:endParaRPr>
          </a:p>
          <a:p>
            <a:pPr algn="ctr"/>
            <a:endParaRPr lang="en-GB" sz="1100" i="1" baseline="30000" dirty="0">
              <a:solidFill>
                <a:schemeClr val="bg1"/>
              </a:solidFill>
            </a:endParaRPr>
          </a:p>
          <a:p>
            <a:pPr algn="ctr"/>
            <a:r>
              <a:rPr lang="en-US" sz="2865" baseline="30000" dirty="0" smtClean="0">
                <a:solidFill>
                  <a:schemeClr val="bg1"/>
                </a:solidFill>
              </a:rPr>
              <a:t>1</a:t>
            </a:r>
            <a:r>
              <a:rPr lang="en-US" sz="2865" dirty="0" smtClean="0">
                <a:solidFill>
                  <a:schemeClr val="bg1"/>
                </a:solidFill>
              </a:rPr>
              <a:t>Ruđer </a:t>
            </a:r>
            <a:r>
              <a:rPr lang="en-US" sz="2865" dirty="0" err="1" smtClean="0">
                <a:solidFill>
                  <a:schemeClr val="bg1"/>
                </a:solidFill>
              </a:rPr>
              <a:t>Bošković</a:t>
            </a:r>
            <a:r>
              <a:rPr lang="en-US" sz="2865" dirty="0" smtClean="0">
                <a:solidFill>
                  <a:schemeClr val="bg1"/>
                </a:solidFill>
              </a:rPr>
              <a:t> Institute, </a:t>
            </a:r>
            <a:r>
              <a:rPr lang="en-US" sz="2865" dirty="0" err="1">
                <a:solidFill>
                  <a:schemeClr val="bg1"/>
                </a:solidFill>
              </a:rPr>
              <a:t>Bijenička</a:t>
            </a:r>
            <a:r>
              <a:rPr lang="en-US" sz="2865" dirty="0">
                <a:solidFill>
                  <a:schemeClr val="bg1"/>
                </a:solidFill>
              </a:rPr>
              <a:t> c. 54, 10000 Zagreb</a:t>
            </a:r>
          </a:p>
          <a:p>
            <a:pPr algn="ctr"/>
            <a:r>
              <a:rPr lang="en-US" sz="2865" baseline="30000" dirty="0" smtClean="0">
                <a:solidFill>
                  <a:schemeClr val="bg1"/>
                </a:solidFill>
              </a:rPr>
              <a:t>2</a:t>
            </a:r>
            <a:r>
              <a:rPr lang="en-US" sz="2865" dirty="0" smtClean="0">
                <a:solidFill>
                  <a:schemeClr val="bg1"/>
                </a:solidFill>
              </a:rPr>
              <a:t>Faculty of Pharmacy and Biochemistry, </a:t>
            </a:r>
            <a:r>
              <a:rPr lang="en-US" sz="2865" dirty="0">
                <a:solidFill>
                  <a:schemeClr val="bg1"/>
                </a:solidFill>
              </a:rPr>
              <a:t>A. </a:t>
            </a:r>
            <a:r>
              <a:rPr lang="en-US" sz="2865" dirty="0" err="1">
                <a:solidFill>
                  <a:schemeClr val="bg1"/>
                </a:solidFill>
              </a:rPr>
              <a:t>Kovačića</a:t>
            </a:r>
            <a:r>
              <a:rPr lang="en-US" sz="2865" dirty="0">
                <a:solidFill>
                  <a:schemeClr val="bg1"/>
                </a:solidFill>
              </a:rPr>
              <a:t> 1, 10000 Zagreb</a:t>
            </a:r>
          </a:p>
          <a:p>
            <a:pPr algn="ctr"/>
            <a:r>
              <a:rPr lang="en-US" sz="2865" baseline="30000" dirty="0" smtClean="0">
                <a:solidFill>
                  <a:schemeClr val="bg1"/>
                </a:solidFill>
              </a:rPr>
              <a:t>3</a:t>
            </a:r>
            <a:r>
              <a:rPr lang="en-US" sz="2865" dirty="0" smtClean="0">
                <a:solidFill>
                  <a:schemeClr val="bg1"/>
                </a:solidFill>
              </a:rPr>
              <a:t>Croatian Conservation Institute, </a:t>
            </a:r>
            <a:r>
              <a:rPr lang="en-US" sz="2865" dirty="0">
                <a:solidFill>
                  <a:schemeClr val="bg1"/>
                </a:solidFill>
              </a:rPr>
              <a:t>N. </a:t>
            </a:r>
            <a:r>
              <a:rPr lang="en-US" sz="2865" dirty="0" err="1">
                <a:solidFill>
                  <a:schemeClr val="bg1"/>
                </a:solidFill>
              </a:rPr>
              <a:t>Grškovića</a:t>
            </a:r>
            <a:r>
              <a:rPr lang="en-US" sz="2865" dirty="0">
                <a:solidFill>
                  <a:schemeClr val="bg1"/>
                </a:solidFill>
              </a:rPr>
              <a:t> 23, 10000 Zagreb</a:t>
            </a:r>
          </a:p>
          <a:p>
            <a:pPr algn="ctr"/>
            <a:r>
              <a:rPr lang="hr-HR" sz="2865" dirty="0">
                <a:solidFill>
                  <a:schemeClr val="bg1"/>
                </a:solidFill>
              </a:rPr>
              <a:t>e-mail: </a:t>
            </a:r>
            <a:r>
              <a:rPr lang="hr-HR" sz="2865" u="sng" dirty="0">
                <a:hlinkClick r:id="rId3"/>
              </a:rPr>
              <a:t>kmarusic@irb.hr</a:t>
            </a:r>
            <a:endParaRPr lang="en-GB" sz="2865" dirty="0"/>
          </a:p>
          <a:p>
            <a:endParaRPr lang="en-US" sz="2865" dirty="0">
              <a:solidFill>
                <a:schemeClr val="bg1"/>
              </a:solidFill>
            </a:endParaRPr>
          </a:p>
        </p:txBody>
      </p:sp>
      <p:grpSp>
        <p:nvGrpSpPr>
          <p:cNvPr id="5" name="Group 4"/>
          <p:cNvGrpSpPr/>
          <p:nvPr/>
        </p:nvGrpSpPr>
        <p:grpSpPr>
          <a:xfrm>
            <a:off x="16547644" y="20002500"/>
            <a:ext cx="7161032" cy="4419601"/>
            <a:chOff x="16547644" y="20002500"/>
            <a:chExt cx="7161032" cy="4419601"/>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17693"/>
            <a:stretch/>
          </p:blipFill>
          <p:spPr>
            <a:xfrm>
              <a:off x="16576334" y="20002501"/>
              <a:ext cx="7073033" cy="4419600"/>
            </a:xfrm>
            <a:prstGeom prst="rect">
              <a:avLst/>
            </a:prstGeom>
          </p:spPr>
        </p:pic>
        <p:sp>
          <p:nvSpPr>
            <p:cNvPr id="99" name="TextBox 98"/>
            <p:cNvSpPr txBox="1"/>
            <p:nvPr/>
          </p:nvSpPr>
          <p:spPr>
            <a:xfrm>
              <a:off x="16547644" y="20002500"/>
              <a:ext cx="7161032" cy="769441"/>
            </a:xfrm>
            <a:prstGeom prst="rect">
              <a:avLst/>
            </a:prstGeom>
            <a:noFill/>
          </p:spPr>
          <p:txBody>
            <a:bodyPr wrap="square" rtlCol="0">
              <a:spAutoFit/>
            </a:bodyPr>
            <a:lstStyle/>
            <a:p>
              <a:r>
                <a:rPr lang="en-GB" sz="2200" b="1" dirty="0" smtClean="0">
                  <a:solidFill>
                    <a:schemeClr val="accent1">
                      <a:lumMod val="50000"/>
                    </a:schemeClr>
                  </a:solidFill>
                </a:rPr>
                <a:t>Little brushes of </a:t>
              </a:r>
              <a:r>
                <a:rPr lang="en-GB" sz="2200" b="1" dirty="0" err="1" smtClean="0">
                  <a:solidFill>
                    <a:schemeClr val="accent1">
                      <a:lumMod val="50000"/>
                    </a:schemeClr>
                  </a:solidFill>
                </a:rPr>
                <a:t>penicilium</a:t>
              </a:r>
              <a:r>
                <a:rPr lang="en-GB" sz="2200" b="1" dirty="0" smtClean="0">
                  <a:solidFill>
                    <a:schemeClr val="accent1">
                      <a:lumMod val="50000"/>
                    </a:schemeClr>
                  </a:solidFill>
                </a:rPr>
                <a:t> in the native </a:t>
              </a:r>
              <a:r>
                <a:rPr lang="en-GB" sz="2200" b="1" dirty="0" err="1" smtClean="0">
                  <a:solidFill>
                    <a:schemeClr val="accent1">
                      <a:lumMod val="50000"/>
                    </a:schemeClr>
                  </a:solidFill>
                </a:rPr>
                <a:t>preparats</a:t>
              </a:r>
              <a:r>
                <a:rPr lang="en-GB" sz="2200" b="1" dirty="0" smtClean="0">
                  <a:solidFill>
                    <a:schemeClr val="accent1">
                      <a:lumMod val="50000"/>
                    </a:schemeClr>
                  </a:solidFill>
                </a:rPr>
                <a:t> </a:t>
              </a:r>
              <a:r>
                <a:rPr lang="hr-HR" sz="2200" b="1" dirty="0" smtClean="0">
                  <a:solidFill>
                    <a:schemeClr val="accent1">
                      <a:lumMod val="50000"/>
                    </a:schemeClr>
                  </a:solidFill>
                </a:rPr>
                <a:t>800x</a:t>
              </a:r>
              <a:r>
                <a:rPr lang="en-GB" sz="2200" b="1" dirty="0" smtClean="0">
                  <a:solidFill>
                    <a:schemeClr val="accent1">
                      <a:lumMod val="50000"/>
                    </a:schemeClr>
                  </a:solidFill>
                </a:rPr>
                <a:t> magnified</a:t>
              </a:r>
              <a:endParaRPr lang="hr-HR" sz="2200" b="1" dirty="0">
                <a:solidFill>
                  <a:schemeClr val="accent1">
                    <a:lumMod val="50000"/>
                  </a:schemeClr>
                </a:solidFill>
              </a:endParaRPr>
            </a:p>
          </p:txBody>
        </p:sp>
      </p:grpSp>
      <p:sp>
        <p:nvSpPr>
          <p:cNvPr id="61" name="TextBox 60"/>
          <p:cNvSpPr txBox="1"/>
          <p:nvPr/>
        </p:nvSpPr>
        <p:spPr>
          <a:xfrm>
            <a:off x="10868025" y="19316700"/>
            <a:ext cx="13335000" cy="533223"/>
          </a:xfrm>
          <a:prstGeom prst="rect">
            <a:avLst/>
          </a:prstGeom>
          <a:solidFill>
            <a:schemeClr val="accent1">
              <a:lumMod val="50000"/>
            </a:schemeClr>
          </a:solidFill>
        </p:spPr>
        <p:txBody>
          <a:bodyPr wrap="square" rtlCol="0">
            <a:spAutoFit/>
          </a:bodyPr>
          <a:lstStyle/>
          <a:p>
            <a:r>
              <a:rPr lang="en-GB" sz="2865" b="1" i="1" dirty="0" smtClean="0">
                <a:solidFill>
                  <a:schemeClr val="bg1"/>
                </a:solidFill>
                <a:effectLst>
                  <a:outerShdw blurRad="38100" dist="38100" dir="2700000" algn="tl">
                    <a:srgbClr val="000000">
                      <a:alpha val="43137"/>
                    </a:srgbClr>
                  </a:outerShdw>
                </a:effectLst>
              </a:rPr>
              <a:t>Mi</a:t>
            </a:r>
            <a:r>
              <a:rPr lang="hr-HR" sz="2865" b="1" i="1" dirty="0" smtClean="0">
                <a:solidFill>
                  <a:schemeClr val="bg1"/>
                </a:solidFill>
                <a:effectLst>
                  <a:outerShdw blurRad="38100" dist="38100" dir="2700000" algn="tl">
                    <a:srgbClr val="000000">
                      <a:alpha val="43137"/>
                    </a:srgbClr>
                  </a:outerShdw>
                </a:effectLst>
              </a:rPr>
              <a:t>c</a:t>
            </a:r>
            <a:r>
              <a:rPr lang="en-GB" sz="2865" b="1" i="1" dirty="0" err="1" smtClean="0">
                <a:solidFill>
                  <a:schemeClr val="bg1"/>
                </a:solidFill>
                <a:effectLst>
                  <a:outerShdw blurRad="38100" dist="38100" dir="2700000" algn="tl">
                    <a:srgbClr val="000000">
                      <a:alpha val="43137"/>
                    </a:srgbClr>
                  </a:outerShdw>
                </a:effectLst>
              </a:rPr>
              <a:t>robiolo</a:t>
            </a:r>
            <a:r>
              <a:rPr lang="hr-HR" sz="2865" b="1" i="1" dirty="0" smtClean="0">
                <a:solidFill>
                  <a:schemeClr val="bg1"/>
                </a:solidFill>
                <a:effectLst>
                  <a:outerShdw blurRad="38100" dist="38100" dir="2700000" algn="tl">
                    <a:srgbClr val="000000">
                      <a:alpha val="43137"/>
                    </a:srgbClr>
                  </a:outerShdw>
                </a:effectLst>
              </a:rPr>
              <a:t>gy </a:t>
            </a:r>
            <a:r>
              <a:rPr lang="en-GB" sz="2865" b="1" i="1" dirty="0" smtClean="0">
                <a:solidFill>
                  <a:schemeClr val="bg1"/>
                </a:solidFill>
                <a:effectLst>
                  <a:outerShdw blurRad="38100" dist="38100" dir="2700000" algn="tl">
                    <a:srgbClr val="000000">
                      <a:alpha val="43137"/>
                    </a:srgbClr>
                  </a:outerShdw>
                </a:effectLst>
              </a:rPr>
              <a:t>anal</a:t>
            </a:r>
            <a:r>
              <a:rPr lang="hr-HR" sz="2865" b="1" i="1" dirty="0" err="1" smtClean="0">
                <a:solidFill>
                  <a:schemeClr val="bg1"/>
                </a:solidFill>
                <a:effectLst>
                  <a:outerShdw blurRad="38100" dist="38100" dir="2700000" algn="tl">
                    <a:srgbClr val="000000">
                      <a:alpha val="43137"/>
                    </a:srgbClr>
                  </a:outerShdw>
                </a:effectLst>
              </a:rPr>
              <a:t>ysis</a:t>
            </a:r>
            <a:endParaRPr lang="en-US" sz="2865" b="1" i="1" dirty="0">
              <a:solidFill>
                <a:schemeClr val="bg1"/>
              </a:solidFill>
              <a:effectLst>
                <a:outerShdw blurRad="38100" dist="38100" dir="2700000" algn="tl">
                  <a:srgbClr val="000000">
                    <a:alpha val="43137"/>
                  </a:srgbClr>
                </a:outerShdw>
              </a:effectLst>
              <a:cs typeface="Arial" pitchFamily="34" charset="0"/>
            </a:endParaRPr>
          </a:p>
        </p:txBody>
      </p:sp>
      <p:grpSp>
        <p:nvGrpSpPr>
          <p:cNvPr id="18" name="Group 17"/>
          <p:cNvGrpSpPr/>
          <p:nvPr/>
        </p:nvGrpSpPr>
        <p:grpSpPr>
          <a:xfrm>
            <a:off x="11313639" y="24745261"/>
            <a:ext cx="5410200" cy="5373572"/>
            <a:chOff x="16824995" y="22546873"/>
            <a:chExt cx="7871743" cy="8043322"/>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8485" r="19424" b="11743"/>
            <a:stretch/>
          </p:blipFill>
          <p:spPr>
            <a:xfrm>
              <a:off x="16904505" y="22568216"/>
              <a:ext cx="7524739" cy="8021979"/>
            </a:xfrm>
            <a:prstGeom prst="rect">
              <a:avLst/>
            </a:prstGeom>
          </p:spPr>
        </p:pic>
        <p:sp>
          <p:nvSpPr>
            <p:cNvPr id="65" name="TextBox 64"/>
            <p:cNvSpPr txBox="1"/>
            <p:nvPr/>
          </p:nvSpPr>
          <p:spPr>
            <a:xfrm>
              <a:off x="16824995" y="22546873"/>
              <a:ext cx="7871743" cy="1151722"/>
            </a:xfrm>
            <a:prstGeom prst="rect">
              <a:avLst/>
            </a:prstGeom>
            <a:noFill/>
          </p:spPr>
          <p:txBody>
            <a:bodyPr wrap="square" rtlCol="0">
              <a:spAutoFit/>
            </a:bodyPr>
            <a:lstStyle/>
            <a:p>
              <a:r>
                <a:rPr lang="hr-HR" sz="2200" b="1" i="1" dirty="0" err="1">
                  <a:solidFill>
                    <a:schemeClr val="bg1"/>
                  </a:solidFill>
                </a:rPr>
                <a:t>Penicillium</a:t>
              </a:r>
              <a:r>
                <a:rPr lang="hr-HR" sz="2200" b="1" dirty="0">
                  <a:solidFill>
                    <a:schemeClr val="bg1"/>
                  </a:solidFill>
                </a:rPr>
                <a:t> </a:t>
              </a:r>
              <a:r>
                <a:rPr lang="hr-HR" sz="2200" b="1" dirty="0" err="1">
                  <a:solidFill>
                    <a:schemeClr val="bg1"/>
                  </a:solidFill>
                </a:rPr>
                <a:t>spp</a:t>
              </a:r>
              <a:r>
                <a:rPr lang="hr-HR" sz="2200" b="1" dirty="0">
                  <a:solidFill>
                    <a:schemeClr val="bg1"/>
                  </a:solidFill>
                </a:rPr>
                <a:t>. (</a:t>
              </a:r>
              <a:r>
                <a:rPr lang="hr-HR" sz="2200" b="1" dirty="0" err="1" smtClean="0">
                  <a:solidFill>
                    <a:schemeClr val="bg1"/>
                  </a:solidFill>
                </a:rPr>
                <a:t>sec</a:t>
              </a:r>
              <a:r>
                <a:rPr lang="en-GB" sz="2200" b="1" dirty="0" err="1" smtClean="0">
                  <a:solidFill>
                    <a:schemeClr val="bg1"/>
                  </a:solidFill>
                </a:rPr>
                <a:t>tion</a:t>
              </a:r>
              <a:r>
                <a:rPr lang="hr-HR" sz="2200" b="1" dirty="0" smtClean="0">
                  <a:solidFill>
                    <a:schemeClr val="bg1"/>
                  </a:solidFill>
                </a:rPr>
                <a:t> </a:t>
              </a:r>
              <a:r>
                <a:rPr lang="hr-HR" sz="2200" b="1" i="1" dirty="0" err="1">
                  <a:solidFill>
                    <a:schemeClr val="bg1"/>
                  </a:solidFill>
                </a:rPr>
                <a:t>Aspergilloides</a:t>
              </a:r>
              <a:r>
                <a:rPr lang="hr-HR" sz="2200" b="1" dirty="0">
                  <a:solidFill>
                    <a:schemeClr val="bg1"/>
                  </a:solidFill>
                </a:rPr>
                <a:t>) </a:t>
              </a:r>
              <a:r>
                <a:rPr lang="en-GB" sz="2200" b="1" dirty="0" smtClean="0">
                  <a:solidFill>
                    <a:schemeClr val="bg1"/>
                  </a:solidFill>
                </a:rPr>
                <a:t>o</a:t>
              </a:r>
              <a:r>
                <a:rPr lang="hr-HR" sz="2200" b="1" dirty="0" smtClean="0">
                  <a:solidFill>
                    <a:schemeClr val="bg1"/>
                  </a:solidFill>
                </a:rPr>
                <a:t>n </a:t>
              </a:r>
              <a:r>
                <a:rPr lang="hr-HR" sz="2200" b="1" dirty="0">
                  <a:solidFill>
                    <a:schemeClr val="bg1"/>
                  </a:solidFill>
                </a:rPr>
                <a:t>CYA </a:t>
              </a:r>
              <a:r>
                <a:rPr lang="en-GB" sz="2200" b="1" dirty="0" smtClean="0">
                  <a:solidFill>
                    <a:schemeClr val="bg1"/>
                  </a:solidFill>
                </a:rPr>
                <a:t>after</a:t>
              </a:r>
              <a:r>
                <a:rPr lang="hr-HR" sz="2200" b="1" dirty="0" smtClean="0">
                  <a:solidFill>
                    <a:schemeClr val="bg1"/>
                  </a:solidFill>
                </a:rPr>
                <a:t> </a:t>
              </a:r>
              <a:r>
                <a:rPr lang="hr-HR" sz="2200" b="1" dirty="0">
                  <a:solidFill>
                    <a:schemeClr val="bg1"/>
                  </a:solidFill>
                </a:rPr>
                <a:t>3 </a:t>
              </a:r>
              <a:r>
                <a:rPr lang="en-GB" sz="2200" b="1" dirty="0" smtClean="0">
                  <a:solidFill>
                    <a:schemeClr val="bg1"/>
                  </a:solidFill>
                </a:rPr>
                <a:t>weeks</a:t>
              </a:r>
              <a:r>
                <a:rPr lang="hr-HR" sz="2200" b="1" dirty="0" smtClean="0">
                  <a:solidFill>
                    <a:schemeClr val="bg1"/>
                  </a:solidFill>
                </a:rPr>
                <a:t> </a:t>
              </a:r>
              <a:r>
                <a:rPr lang="en-GB" sz="2200" b="1" dirty="0" smtClean="0">
                  <a:solidFill>
                    <a:schemeClr val="bg1"/>
                  </a:solidFill>
                </a:rPr>
                <a:t>of </a:t>
              </a:r>
              <a:r>
                <a:rPr lang="hr-HR" sz="2200" b="1" dirty="0" err="1" smtClean="0">
                  <a:solidFill>
                    <a:schemeClr val="bg1"/>
                  </a:solidFill>
                </a:rPr>
                <a:t>in</a:t>
              </a:r>
              <a:r>
                <a:rPr lang="en-GB" sz="2200" b="1" dirty="0" smtClean="0">
                  <a:solidFill>
                    <a:schemeClr val="bg1"/>
                  </a:solidFill>
                </a:rPr>
                <a:t>c</a:t>
              </a:r>
              <a:r>
                <a:rPr lang="hr-HR" sz="2200" b="1" dirty="0" smtClean="0">
                  <a:solidFill>
                    <a:schemeClr val="bg1"/>
                  </a:solidFill>
                </a:rPr>
                <a:t>uba</a:t>
              </a:r>
              <a:r>
                <a:rPr lang="en-GB" sz="2200" b="1" dirty="0" err="1" smtClean="0">
                  <a:solidFill>
                    <a:schemeClr val="bg1"/>
                  </a:solidFill>
                </a:rPr>
                <a:t>tion</a:t>
              </a:r>
              <a:r>
                <a:rPr lang="hr-HR" sz="2200" b="1" dirty="0" smtClean="0">
                  <a:solidFill>
                    <a:schemeClr val="bg1"/>
                  </a:solidFill>
                </a:rPr>
                <a:t> </a:t>
              </a:r>
              <a:r>
                <a:rPr lang="en-GB" sz="2200" b="1" dirty="0" smtClean="0">
                  <a:solidFill>
                    <a:schemeClr val="bg1"/>
                  </a:solidFill>
                </a:rPr>
                <a:t>at</a:t>
              </a:r>
              <a:r>
                <a:rPr lang="hr-HR" sz="2200" b="1" dirty="0" smtClean="0">
                  <a:solidFill>
                    <a:schemeClr val="bg1"/>
                  </a:solidFill>
                </a:rPr>
                <a:t> </a:t>
              </a:r>
              <a:r>
                <a:rPr lang="hr-HR" sz="2200" b="1" dirty="0">
                  <a:solidFill>
                    <a:schemeClr val="bg1"/>
                  </a:solidFill>
                </a:rPr>
                <a:t>25</a:t>
              </a:r>
              <a:r>
                <a:rPr lang="hr-HR" sz="2200" b="1" dirty="0">
                  <a:solidFill>
                    <a:schemeClr val="bg1"/>
                  </a:solidFill>
                  <a:sym typeface="Symbol"/>
                </a:rPr>
                <a:t></a:t>
              </a:r>
              <a:r>
                <a:rPr lang="hr-HR" sz="2200" b="1" dirty="0" smtClean="0">
                  <a:solidFill>
                    <a:schemeClr val="bg1"/>
                  </a:solidFill>
                  <a:sym typeface="Symbol"/>
                </a:rPr>
                <a:t>C</a:t>
              </a:r>
            </a:p>
          </p:txBody>
        </p:sp>
      </p:grpSp>
      <p:grpSp>
        <p:nvGrpSpPr>
          <p:cNvPr id="17" name="Group 16"/>
          <p:cNvGrpSpPr/>
          <p:nvPr/>
        </p:nvGrpSpPr>
        <p:grpSpPr>
          <a:xfrm>
            <a:off x="17593111" y="24804439"/>
            <a:ext cx="6049681" cy="5348119"/>
            <a:chOff x="24982058" y="22568215"/>
            <a:chExt cx="8703706" cy="8087577"/>
          </a:xfrm>
        </p:grpSpPr>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5662" r="14252" b="12056"/>
            <a:stretch/>
          </p:blipFill>
          <p:spPr>
            <a:xfrm>
              <a:off x="24982058" y="22568215"/>
              <a:ext cx="8593825" cy="8087577"/>
            </a:xfrm>
            <a:prstGeom prst="rect">
              <a:avLst/>
            </a:prstGeom>
          </p:spPr>
        </p:pic>
        <p:sp>
          <p:nvSpPr>
            <p:cNvPr id="90" name="TextBox 89"/>
            <p:cNvSpPr txBox="1"/>
            <p:nvPr/>
          </p:nvSpPr>
          <p:spPr>
            <a:xfrm>
              <a:off x="25053081" y="22728459"/>
              <a:ext cx="8632683" cy="637882"/>
            </a:xfrm>
            <a:prstGeom prst="rect">
              <a:avLst/>
            </a:prstGeom>
            <a:noFill/>
          </p:spPr>
          <p:txBody>
            <a:bodyPr wrap="square" rtlCol="0">
              <a:spAutoFit/>
            </a:bodyPr>
            <a:lstStyle/>
            <a:p>
              <a:r>
                <a:rPr lang="en-GB" sz="2200" b="1" dirty="0" smtClean="0">
                  <a:solidFill>
                    <a:schemeClr val="bg1"/>
                  </a:solidFill>
                </a:rPr>
                <a:t>Reverse side of the colony</a:t>
              </a:r>
              <a:r>
                <a:rPr lang="hr-HR" sz="2200" b="1" dirty="0" smtClean="0">
                  <a:solidFill>
                    <a:schemeClr val="bg1"/>
                  </a:solidFill>
                </a:rPr>
                <a:t> </a:t>
              </a:r>
              <a:r>
                <a:rPr lang="hr-HR" sz="2200" b="1" i="1" dirty="0" err="1">
                  <a:solidFill>
                    <a:schemeClr val="bg1"/>
                  </a:solidFill>
                </a:rPr>
                <a:t>Penicillium</a:t>
              </a:r>
              <a:r>
                <a:rPr lang="hr-HR" sz="2200" b="1" dirty="0">
                  <a:solidFill>
                    <a:schemeClr val="bg1"/>
                  </a:solidFill>
                </a:rPr>
                <a:t> </a:t>
              </a:r>
              <a:r>
                <a:rPr lang="hr-HR" sz="2200" b="1" dirty="0" err="1">
                  <a:solidFill>
                    <a:schemeClr val="bg1"/>
                  </a:solidFill>
                </a:rPr>
                <a:t>spp</a:t>
              </a:r>
              <a:r>
                <a:rPr lang="hr-HR" sz="2200" b="1" dirty="0">
                  <a:solidFill>
                    <a:schemeClr val="bg1"/>
                  </a:solidFill>
                </a:rPr>
                <a:t>. </a:t>
              </a:r>
              <a:r>
                <a:rPr lang="en-GB" sz="2200" b="1" dirty="0" smtClean="0">
                  <a:solidFill>
                    <a:schemeClr val="bg1"/>
                  </a:solidFill>
                </a:rPr>
                <a:t>on</a:t>
              </a:r>
              <a:r>
                <a:rPr lang="hr-HR" sz="2200" b="1" dirty="0" smtClean="0">
                  <a:solidFill>
                    <a:schemeClr val="bg1"/>
                  </a:solidFill>
                </a:rPr>
                <a:t> </a:t>
              </a:r>
              <a:r>
                <a:rPr lang="hr-HR" sz="2200" b="1" dirty="0">
                  <a:solidFill>
                    <a:schemeClr val="bg1"/>
                  </a:solidFill>
                </a:rPr>
                <a:t>CYA </a:t>
              </a:r>
            </a:p>
          </p:txBody>
        </p:sp>
      </p:grpSp>
      <p:sp>
        <p:nvSpPr>
          <p:cNvPr id="20" name="TextBox 19"/>
          <p:cNvSpPr txBox="1"/>
          <p:nvPr/>
        </p:nvSpPr>
        <p:spPr>
          <a:xfrm>
            <a:off x="11401425" y="19926300"/>
            <a:ext cx="4953000" cy="4832092"/>
          </a:xfrm>
          <a:prstGeom prst="rect">
            <a:avLst/>
          </a:prstGeom>
          <a:noFill/>
        </p:spPr>
        <p:txBody>
          <a:bodyPr wrap="square" rtlCol="0">
            <a:spAutoFit/>
          </a:bodyPr>
          <a:lstStyle/>
          <a:p>
            <a:pPr algn="just"/>
            <a:r>
              <a:rPr lang="en-GB" sz="2200" dirty="0" smtClean="0">
                <a:solidFill>
                  <a:schemeClr val="accent1">
                    <a:lumMod val="50000"/>
                  </a:schemeClr>
                </a:solidFill>
              </a:rPr>
              <a:t>Swab from the painting was inoculated on Malt </a:t>
            </a:r>
            <a:r>
              <a:rPr lang="hr-HR" sz="2200" dirty="0" smtClean="0">
                <a:solidFill>
                  <a:schemeClr val="accent1">
                    <a:lumMod val="50000"/>
                  </a:schemeClr>
                </a:solidFill>
              </a:rPr>
              <a:t>E</a:t>
            </a:r>
            <a:r>
              <a:rPr lang="en-GB" sz="2200" dirty="0" err="1" smtClean="0">
                <a:solidFill>
                  <a:schemeClr val="accent1">
                    <a:lumMod val="50000"/>
                  </a:schemeClr>
                </a:solidFill>
              </a:rPr>
              <a:t>xtract</a:t>
            </a:r>
            <a:r>
              <a:rPr lang="en-GB" sz="2200" dirty="0" smtClean="0">
                <a:solidFill>
                  <a:schemeClr val="accent1">
                    <a:lumMod val="50000"/>
                  </a:schemeClr>
                </a:solidFill>
              </a:rPr>
              <a:t> </a:t>
            </a:r>
            <a:r>
              <a:rPr lang="hr-HR" sz="2200" dirty="0" smtClean="0">
                <a:solidFill>
                  <a:schemeClr val="accent1">
                    <a:lumMod val="50000"/>
                  </a:schemeClr>
                </a:solidFill>
              </a:rPr>
              <a:t>A</a:t>
            </a:r>
            <a:r>
              <a:rPr lang="en-GB" sz="2200" dirty="0" smtClean="0">
                <a:solidFill>
                  <a:schemeClr val="accent1">
                    <a:lumMod val="50000"/>
                  </a:schemeClr>
                </a:solidFill>
              </a:rPr>
              <a:t>gar  (MEA), which is suitable for growth of most moulds, and </a:t>
            </a:r>
            <a:r>
              <a:rPr lang="hr-HR" sz="2200" dirty="0" smtClean="0">
                <a:solidFill>
                  <a:schemeClr val="accent1">
                    <a:lumMod val="50000"/>
                  </a:schemeClr>
                </a:solidFill>
              </a:rPr>
              <a:t>D</a:t>
            </a:r>
            <a:r>
              <a:rPr lang="en-GB" sz="2200" dirty="0" err="1" smtClean="0">
                <a:solidFill>
                  <a:schemeClr val="accent1">
                    <a:lumMod val="50000"/>
                  </a:schemeClr>
                </a:solidFill>
              </a:rPr>
              <a:t>ic</a:t>
            </a:r>
            <a:r>
              <a:rPr lang="hr-HR" sz="2200" dirty="0" smtClean="0">
                <a:solidFill>
                  <a:schemeClr val="accent1">
                    <a:lumMod val="50000"/>
                  </a:schemeClr>
                </a:solidFill>
              </a:rPr>
              <a:t>h</a:t>
            </a:r>
            <a:r>
              <a:rPr lang="en-GB" sz="2200" dirty="0" smtClean="0">
                <a:solidFill>
                  <a:schemeClr val="accent1">
                    <a:lumMod val="50000"/>
                  </a:schemeClr>
                </a:solidFill>
              </a:rPr>
              <a:t>loran </a:t>
            </a:r>
            <a:r>
              <a:rPr lang="hr-HR" sz="2200" dirty="0" smtClean="0">
                <a:solidFill>
                  <a:schemeClr val="accent1">
                    <a:lumMod val="50000"/>
                  </a:schemeClr>
                </a:solidFill>
              </a:rPr>
              <a:t>G</a:t>
            </a:r>
            <a:r>
              <a:rPr lang="en-GB" sz="2200" dirty="0" err="1" smtClean="0">
                <a:solidFill>
                  <a:schemeClr val="accent1">
                    <a:lumMod val="50000"/>
                  </a:schemeClr>
                </a:solidFill>
              </a:rPr>
              <a:t>lycerol</a:t>
            </a:r>
            <a:r>
              <a:rPr lang="en-GB" sz="2200" dirty="0" smtClean="0">
                <a:solidFill>
                  <a:schemeClr val="accent1">
                    <a:lumMod val="50000"/>
                  </a:schemeClr>
                </a:solidFill>
              </a:rPr>
              <a:t> (DG-18) </a:t>
            </a:r>
            <a:r>
              <a:rPr lang="hr-HR" sz="2200" dirty="0" smtClean="0">
                <a:solidFill>
                  <a:schemeClr val="accent1">
                    <a:lumMod val="50000"/>
                  </a:schemeClr>
                </a:solidFill>
              </a:rPr>
              <a:t>A</a:t>
            </a:r>
            <a:r>
              <a:rPr lang="en-GB" sz="2200" dirty="0" smtClean="0">
                <a:solidFill>
                  <a:schemeClr val="accent1">
                    <a:lumMod val="50000"/>
                  </a:schemeClr>
                </a:solidFill>
              </a:rPr>
              <a:t>gar which is suitable for growth of </a:t>
            </a:r>
            <a:r>
              <a:rPr lang="en-GB" sz="2200" dirty="0" err="1" smtClean="0">
                <a:solidFill>
                  <a:schemeClr val="accent1">
                    <a:lumMod val="50000"/>
                  </a:schemeClr>
                </a:solidFill>
              </a:rPr>
              <a:t>xe</a:t>
            </a:r>
            <a:r>
              <a:rPr lang="hr-HR" sz="2200" dirty="0" err="1" smtClean="0">
                <a:solidFill>
                  <a:schemeClr val="accent1">
                    <a:lumMod val="50000"/>
                  </a:schemeClr>
                </a:solidFill>
              </a:rPr>
              <a:t>rophilic</a:t>
            </a:r>
            <a:r>
              <a:rPr lang="en-GB" sz="2200" dirty="0" smtClean="0">
                <a:solidFill>
                  <a:schemeClr val="accent1">
                    <a:lumMod val="50000"/>
                  </a:schemeClr>
                </a:solidFill>
              </a:rPr>
              <a:t> </a:t>
            </a:r>
            <a:r>
              <a:rPr lang="hr-HR" sz="2200" dirty="0" err="1" smtClean="0">
                <a:solidFill>
                  <a:schemeClr val="accent1">
                    <a:lumMod val="50000"/>
                  </a:schemeClr>
                </a:solidFill>
              </a:rPr>
              <a:t>fungi</a:t>
            </a:r>
            <a:r>
              <a:rPr lang="hr-HR" sz="2200" dirty="0" smtClean="0">
                <a:solidFill>
                  <a:schemeClr val="accent1">
                    <a:lumMod val="50000"/>
                  </a:schemeClr>
                </a:solidFill>
              </a:rPr>
              <a:t> </a:t>
            </a:r>
            <a:r>
              <a:rPr lang="hr-HR" sz="2200" dirty="0" err="1" smtClean="0">
                <a:solidFill>
                  <a:schemeClr val="accent1">
                    <a:lumMod val="50000"/>
                  </a:schemeClr>
                </a:solidFill>
              </a:rPr>
              <a:t>and</a:t>
            </a:r>
            <a:r>
              <a:rPr lang="hr-HR" sz="2200" dirty="0" smtClean="0">
                <a:solidFill>
                  <a:schemeClr val="accent1">
                    <a:lumMod val="50000"/>
                  </a:schemeClr>
                </a:solidFill>
              </a:rPr>
              <a:t> </a:t>
            </a:r>
            <a:r>
              <a:rPr lang="hr-HR" sz="2200" dirty="0" err="1" smtClean="0">
                <a:solidFill>
                  <a:schemeClr val="accent1">
                    <a:lumMod val="50000"/>
                  </a:schemeClr>
                </a:solidFill>
              </a:rPr>
              <a:t>yeasts</a:t>
            </a:r>
            <a:r>
              <a:rPr lang="en-GB" sz="2200" dirty="0" smtClean="0">
                <a:solidFill>
                  <a:schemeClr val="accent1">
                    <a:lumMod val="50000"/>
                  </a:schemeClr>
                </a:solidFill>
              </a:rPr>
              <a:t>.</a:t>
            </a:r>
          </a:p>
          <a:p>
            <a:pPr algn="just"/>
            <a:r>
              <a:rPr lang="en-GB" sz="2200" dirty="0" smtClean="0">
                <a:solidFill>
                  <a:schemeClr val="accent1">
                    <a:lumMod val="50000"/>
                  </a:schemeClr>
                </a:solidFill>
              </a:rPr>
              <a:t>After 10 days o</a:t>
            </a:r>
            <a:r>
              <a:rPr lang="hr-HR" sz="2200" dirty="0" smtClean="0">
                <a:solidFill>
                  <a:schemeClr val="accent1">
                    <a:lumMod val="50000"/>
                  </a:schemeClr>
                </a:solidFill>
              </a:rPr>
              <a:t>f</a:t>
            </a:r>
            <a:r>
              <a:rPr lang="en-GB" sz="2200" dirty="0" smtClean="0">
                <a:solidFill>
                  <a:schemeClr val="accent1">
                    <a:lumMod val="50000"/>
                  </a:schemeClr>
                </a:solidFill>
              </a:rPr>
              <a:t> incubation at 25</a:t>
            </a:r>
            <a:r>
              <a:rPr lang="en-GB" sz="2200" dirty="0" smtClean="0">
                <a:solidFill>
                  <a:schemeClr val="accent1">
                    <a:lumMod val="50000"/>
                  </a:schemeClr>
                </a:solidFill>
                <a:sym typeface="Symbol" panose="05050102010706020507" pitchFamily="18" charset="2"/>
              </a:rPr>
              <a:t></a:t>
            </a:r>
            <a:r>
              <a:rPr lang="en-GB" sz="2200" dirty="0" smtClean="0">
                <a:solidFill>
                  <a:schemeClr val="accent1">
                    <a:lumMod val="50000"/>
                  </a:schemeClr>
                </a:solidFill>
              </a:rPr>
              <a:t>C colony growth was recorded.  Based on the macro- and </a:t>
            </a:r>
            <a:r>
              <a:rPr lang="en-GB" sz="2200" dirty="0" err="1" smtClean="0">
                <a:solidFill>
                  <a:schemeClr val="accent1">
                    <a:lumMod val="50000"/>
                  </a:schemeClr>
                </a:solidFill>
              </a:rPr>
              <a:t>micromorphology</a:t>
            </a:r>
            <a:r>
              <a:rPr lang="en-GB" sz="2200" dirty="0" smtClean="0">
                <a:solidFill>
                  <a:schemeClr val="accent1">
                    <a:lumMod val="50000"/>
                  </a:schemeClr>
                </a:solidFill>
              </a:rPr>
              <a:t>  it was determined to be mo</a:t>
            </a:r>
            <a:r>
              <a:rPr lang="hr-HR" sz="2200" dirty="0" smtClean="0">
                <a:solidFill>
                  <a:schemeClr val="accent1">
                    <a:lumMod val="50000"/>
                  </a:schemeClr>
                </a:solidFill>
              </a:rPr>
              <a:t>u</a:t>
            </a:r>
            <a:r>
              <a:rPr lang="en-GB" sz="2200" dirty="0" smtClean="0">
                <a:solidFill>
                  <a:schemeClr val="accent1">
                    <a:lumMod val="50000"/>
                  </a:schemeClr>
                </a:solidFill>
              </a:rPr>
              <a:t>ld from the genus </a:t>
            </a:r>
            <a:r>
              <a:rPr lang="en-GB" sz="2200" i="1" dirty="0" err="1" smtClean="0">
                <a:solidFill>
                  <a:schemeClr val="accent1">
                    <a:lumMod val="50000"/>
                  </a:schemeClr>
                </a:solidFill>
              </a:rPr>
              <a:t>Penicillium</a:t>
            </a:r>
            <a:r>
              <a:rPr lang="en-GB" sz="2200" dirty="0" smtClean="0">
                <a:solidFill>
                  <a:schemeClr val="accent1">
                    <a:lumMod val="50000"/>
                  </a:schemeClr>
                </a:solidFill>
              </a:rPr>
              <a:t>. After </a:t>
            </a:r>
            <a:r>
              <a:rPr lang="en-GB" sz="2200" dirty="0" err="1" smtClean="0">
                <a:solidFill>
                  <a:schemeClr val="accent1">
                    <a:lumMod val="50000"/>
                  </a:schemeClr>
                </a:solidFill>
              </a:rPr>
              <a:t>subcultivation</a:t>
            </a:r>
            <a:r>
              <a:rPr lang="en-GB" sz="2200" dirty="0" smtClean="0">
                <a:solidFill>
                  <a:schemeClr val="accent1">
                    <a:lumMod val="50000"/>
                  </a:schemeClr>
                </a:solidFill>
              </a:rPr>
              <a:t> on </a:t>
            </a:r>
            <a:r>
              <a:rPr lang="en-GB" sz="2200" dirty="0" err="1" smtClean="0">
                <a:solidFill>
                  <a:schemeClr val="accent1">
                    <a:lumMod val="50000"/>
                  </a:schemeClr>
                </a:solidFill>
              </a:rPr>
              <a:t>Czapek</a:t>
            </a:r>
            <a:r>
              <a:rPr lang="en-GB" sz="2200" dirty="0" smtClean="0">
                <a:solidFill>
                  <a:schemeClr val="accent1">
                    <a:lumMod val="50000"/>
                  </a:schemeClr>
                </a:solidFill>
              </a:rPr>
              <a:t> </a:t>
            </a:r>
            <a:r>
              <a:rPr lang="hr-HR" sz="2200" dirty="0" smtClean="0">
                <a:solidFill>
                  <a:schemeClr val="accent1">
                    <a:lumMod val="50000"/>
                  </a:schemeClr>
                </a:solidFill>
              </a:rPr>
              <a:t>Y</a:t>
            </a:r>
            <a:r>
              <a:rPr lang="en-GB" sz="2200" dirty="0" smtClean="0">
                <a:solidFill>
                  <a:schemeClr val="accent1">
                    <a:lumMod val="50000"/>
                  </a:schemeClr>
                </a:solidFill>
              </a:rPr>
              <a:t>east </a:t>
            </a:r>
            <a:r>
              <a:rPr lang="hr-HR" sz="2200" dirty="0" smtClean="0">
                <a:solidFill>
                  <a:schemeClr val="accent1">
                    <a:lumMod val="50000"/>
                  </a:schemeClr>
                </a:solidFill>
              </a:rPr>
              <a:t>E</a:t>
            </a:r>
            <a:r>
              <a:rPr lang="en-GB" sz="2200" dirty="0" err="1" smtClean="0">
                <a:solidFill>
                  <a:schemeClr val="accent1">
                    <a:lumMod val="50000"/>
                  </a:schemeClr>
                </a:solidFill>
              </a:rPr>
              <a:t>xtract</a:t>
            </a:r>
            <a:r>
              <a:rPr lang="en-GB" sz="2200" dirty="0" smtClean="0">
                <a:solidFill>
                  <a:schemeClr val="accent1">
                    <a:lumMod val="50000"/>
                  </a:schemeClr>
                </a:solidFill>
              </a:rPr>
              <a:t> </a:t>
            </a:r>
            <a:r>
              <a:rPr lang="hr-HR" sz="2200" dirty="0" smtClean="0">
                <a:solidFill>
                  <a:schemeClr val="accent1">
                    <a:lumMod val="50000"/>
                  </a:schemeClr>
                </a:solidFill>
              </a:rPr>
              <a:t>A</a:t>
            </a:r>
            <a:r>
              <a:rPr lang="en-GB" sz="2200" dirty="0" smtClean="0">
                <a:solidFill>
                  <a:schemeClr val="accent1">
                    <a:lumMod val="50000"/>
                  </a:schemeClr>
                </a:solidFill>
              </a:rPr>
              <a:t>gar  (CYA) it was determined  to be the type of </a:t>
            </a:r>
            <a:r>
              <a:rPr lang="hr-HR" sz="2200" i="1" dirty="0" smtClean="0">
                <a:solidFill>
                  <a:schemeClr val="accent1">
                    <a:lumMod val="50000"/>
                  </a:schemeClr>
                </a:solidFill>
              </a:rPr>
              <a:t>P</a:t>
            </a:r>
            <a:r>
              <a:rPr lang="en-GB" sz="2200" i="1" dirty="0" err="1" smtClean="0">
                <a:solidFill>
                  <a:schemeClr val="accent1">
                    <a:lumMod val="50000"/>
                  </a:schemeClr>
                </a:solidFill>
              </a:rPr>
              <a:t>enicilium</a:t>
            </a:r>
            <a:r>
              <a:rPr lang="en-GB" sz="2200" i="1" dirty="0" smtClean="0">
                <a:solidFill>
                  <a:schemeClr val="accent1">
                    <a:lumMod val="50000"/>
                  </a:schemeClr>
                </a:solidFill>
              </a:rPr>
              <a:t> </a:t>
            </a:r>
            <a:r>
              <a:rPr lang="en-GB" sz="2200" dirty="0" smtClean="0">
                <a:solidFill>
                  <a:schemeClr val="accent1">
                    <a:lumMod val="50000"/>
                  </a:schemeClr>
                </a:solidFill>
              </a:rPr>
              <a:t>from the section </a:t>
            </a:r>
            <a:r>
              <a:rPr lang="en-GB" sz="2200" i="1" dirty="0" err="1" smtClean="0">
                <a:solidFill>
                  <a:schemeClr val="accent1">
                    <a:lumMod val="50000"/>
                  </a:schemeClr>
                </a:solidFill>
              </a:rPr>
              <a:t>Aspergilloides</a:t>
            </a:r>
            <a:r>
              <a:rPr lang="en-GB" sz="2200" dirty="0" smtClean="0">
                <a:solidFill>
                  <a:schemeClr val="accent1">
                    <a:lumMod val="50000"/>
                  </a:schemeClr>
                </a:solidFill>
              </a:rPr>
              <a:t>.</a:t>
            </a:r>
            <a:endParaRPr lang="en-GB" sz="2200" dirty="0">
              <a:solidFill>
                <a:schemeClr val="accent1">
                  <a:lumMod val="50000"/>
                </a:schemeClr>
              </a:solidFill>
            </a:endParaRPr>
          </a:p>
        </p:txBody>
      </p:sp>
      <p:sp>
        <p:nvSpPr>
          <p:cNvPr id="21" name="Rectangle 20"/>
          <p:cNvSpPr/>
          <p:nvPr/>
        </p:nvSpPr>
        <p:spPr>
          <a:xfrm>
            <a:off x="11982487" y="5431674"/>
            <a:ext cx="11887004" cy="13732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144"/>
          </a:p>
        </p:txBody>
      </p:sp>
      <p:grpSp>
        <p:nvGrpSpPr>
          <p:cNvPr id="10" name="Group 9"/>
          <p:cNvGrpSpPr/>
          <p:nvPr/>
        </p:nvGrpSpPr>
        <p:grpSpPr>
          <a:xfrm>
            <a:off x="10651972" y="5524500"/>
            <a:ext cx="12898182" cy="13667476"/>
            <a:chOff x="1954060" y="14313092"/>
            <a:chExt cx="14228858" cy="15714314"/>
          </a:xfrm>
        </p:grpSpPr>
        <p:sp>
          <p:nvSpPr>
            <p:cNvPr id="46" name="TextBox 45"/>
            <p:cNvSpPr txBox="1"/>
            <p:nvPr/>
          </p:nvSpPr>
          <p:spPr>
            <a:xfrm>
              <a:off x="9410388" y="14400704"/>
              <a:ext cx="6772530" cy="3609465"/>
            </a:xfrm>
            <a:prstGeom prst="rect">
              <a:avLst/>
            </a:prstGeom>
            <a:noFill/>
          </p:spPr>
          <p:txBody>
            <a:bodyPr wrap="square" rtlCol="0">
              <a:spAutoFit/>
            </a:bodyPr>
            <a:lstStyle/>
            <a:p>
              <a:r>
                <a:rPr lang="en-GB" sz="2200" u="sng" dirty="0">
                  <a:solidFill>
                    <a:schemeClr val="accent1">
                      <a:lumMod val="50000"/>
                    </a:schemeClr>
                  </a:solidFill>
                </a:rPr>
                <a:t>D</a:t>
              </a:r>
              <a:r>
                <a:rPr lang="hr-HR" sz="2200" u="sng" dirty="0" smtClean="0">
                  <a:solidFill>
                    <a:schemeClr val="accent1">
                      <a:lumMod val="50000"/>
                    </a:schemeClr>
                  </a:solidFill>
                </a:rPr>
                <a:t>at</a:t>
              </a:r>
              <a:r>
                <a:rPr lang="en-GB" sz="2200" u="sng" dirty="0" err="1" smtClean="0">
                  <a:solidFill>
                    <a:schemeClr val="accent1">
                      <a:lumMod val="50000"/>
                    </a:schemeClr>
                  </a:solidFill>
                </a:rPr>
                <a:t>ing</a:t>
              </a:r>
              <a:r>
                <a:rPr lang="hr-HR" sz="2200" dirty="0" smtClean="0">
                  <a:solidFill>
                    <a:schemeClr val="accent1">
                      <a:lumMod val="50000"/>
                    </a:schemeClr>
                  </a:solidFill>
                </a:rPr>
                <a:t>: </a:t>
              </a:r>
              <a:r>
                <a:rPr lang="en-GB" sz="2200" dirty="0" smtClean="0">
                  <a:solidFill>
                    <a:schemeClr val="accent1">
                      <a:lumMod val="50000"/>
                    </a:schemeClr>
                  </a:solidFill>
                </a:rPr>
                <a:t>around</a:t>
              </a:r>
              <a:r>
                <a:rPr lang="hr-HR" sz="2200" dirty="0" smtClean="0">
                  <a:solidFill>
                    <a:schemeClr val="accent1">
                      <a:lumMod val="50000"/>
                    </a:schemeClr>
                  </a:solidFill>
                </a:rPr>
                <a:t> 1750</a:t>
              </a:r>
              <a:endParaRPr lang="en-GB" sz="2200" dirty="0">
                <a:solidFill>
                  <a:schemeClr val="accent1">
                    <a:lumMod val="50000"/>
                  </a:schemeClr>
                </a:solidFill>
              </a:endParaRPr>
            </a:p>
            <a:p>
              <a:r>
                <a:rPr lang="en-GB" sz="2200" u="sng" dirty="0">
                  <a:solidFill>
                    <a:schemeClr val="accent1">
                      <a:lumMod val="50000"/>
                    </a:schemeClr>
                  </a:solidFill>
                </a:rPr>
                <a:t>A</a:t>
              </a:r>
              <a:r>
                <a:rPr lang="hr-HR" sz="2200" u="sng" dirty="0" err="1" smtClean="0">
                  <a:solidFill>
                    <a:schemeClr val="accent1">
                      <a:lumMod val="50000"/>
                    </a:schemeClr>
                  </a:solidFill>
                </a:rPr>
                <a:t>ut</a:t>
              </a:r>
              <a:r>
                <a:rPr lang="en-GB" sz="2200" u="sng" dirty="0" smtClean="0">
                  <a:solidFill>
                    <a:schemeClr val="accent1">
                      <a:lumMod val="50000"/>
                    </a:schemeClr>
                  </a:solidFill>
                </a:rPr>
                <a:t>h</a:t>
              </a:r>
              <a:r>
                <a:rPr lang="hr-HR" sz="2200" u="sng" dirty="0" err="1" smtClean="0">
                  <a:solidFill>
                    <a:schemeClr val="accent1">
                      <a:lumMod val="50000"/>
                    </a:schemeClr>
                  </a:solidFill>
                </a:rPr>
                <a:t>or</a:t>
              </a:r>
              <a:r>
                <a:rPr lang="hr-HR" sz="2200" dirty="0">
                  <a:solidFill>
                    <a:schemeClr val="accent1">
                      <a:lumMod val="50000"/>
                    </a:schemeClr>
                  </a:solidFill>
                </a:rPr>
                <a:t>: Izaija </a:t>
              </a:r>
              <a:r>
                <a:rPr lang="hr-HR" sz="2200" dirty="0" err="1">
                  <a:solidFill>
                    <a:schemeClr val="accent1">
                      <a:lumMod val="50000"/>
                    </a:schemeClr>
                  </a:solidFill>
                </a:rPr>
                <a:t>Gasser</a:t>
              </a:r>
              <a:r>
                <a:rPr lang="hr-HR" sz="2200" dirty="0">
                  <a:solidFill>
                    <a:schemeClr val="accent1">
                      <a:lumMod val="50000"/>
                    </a:schemeClr>
                  </a:solidFill>
                </a:rPr>
                <a:t> </a:t>
              </a:r>
              <a:r>
                <a:rPr lang="en-GB" sz="2200" dirty="0" smtClean="0">
                  <a:solidFill>
                    <a:schemeClr val="accent1">
                      <a:lumMod val="50000"/>
                    </a:schemeClr>
                  </a:solidFill>
                </a:rPr>
                <a:t>and</a:t>
              </a:r>
              <a:r>
                <a:rPr lang="hr-HR" sz="2200" dirty="0" smtClean="0">
                  <a:solidFill>
                    <a:schemeClr val="accent1">
                      <a:lumMod val="50000"/>
                    </a:schemeClr>
                  </a:solidFill>
                </a:rPr>
                <a:t> </a:t>
              </a:r>
              <a:r>
                <a:rPr lang="en-GB" sz="2200" dirty="0" smtClean="0">
                  <a:solidFill>
                    <a:schemeClr val="accent1">
                      <a:lumMod val="50000"/>
                    </a:schemeClr>
                  </a:solidFill>
                </a:rPr>
                <a:t>assistant</a:t>
              </a:r>
              <a:endParaRPr lang="en-GB" sz="2200" dirty="0">
                <a:solidFill>
                  <a:schemeClr val="accent1">
                    <a:lumMod val="50000"/>
                  </a:schemeClr>
                </a:solidFill>
              </a:endParaRPr>
            </a:p>
            <a:p>
              <a:r>
                <a:rPr lang="en-GB" sz="2200" u="sng" dirty="0">
                  <a:solidFill>
                    <a:schemeClr val="accent1">
                      <a:lumMod val="50000"/>
                    </a:schemeClr>
                  </a:solidFill>
                </a:rPr>
                <a:t>D</a:t>
              </a:r>
              <a:r>
                <a:rPr lang="hr-HR" sz="2200" u="sng" dirty="0" err="1" smtClean="0">
                  <a:solidFill>
                    <a:schemeClr val="accent1">
                      <a:lumMod val="50000"/>
                    </a:schemeClr>
                  </a:solidFill>
                </a:rPr>
                <a:t>imen</a:t>
              </a:r>
              <a:r>
                <a:rPr lang="en-GB" sz="2200" u="sng" dirty="0" err="1" smtClean="0">
                  <a:solidFill>
                    <a:schemeClr val="accent1">
                      <a:lumMod val="50000"/>
                    </a:schemeClr>
                  </a:solidFill>
                </a:rPr>
                <a:t>sions</a:t>
              </a:r>
              <a:r>
                <a:rPr lang="hr-HR" sz="2200" dirty="0" smtClean="0">
                  <a:solidFill>
                    <a:schemeClr val="accent1">
                      <a:lumMod val="50000"/>
                    </a:schemeClr>
                  </a:solidFill>
                </a:rPr>
                <a:t>: </a:t>
              </a:r>
              <a:r>
                <a:rPr lang="hr-HR" sz="2200" dirty="0">
                  <a:solidFill>
                    <a:schemeClr val="accent1">
                      <a:lumMod val="50000"/>
                    </a:schemeClr>
                  </a:solidFill>
                </a:rPr>
                <a:t>245 x 114 c</a:t>
              </a:r>
              <a:r>
                <a:rPr lang="en-GB" sz="2200" dirty="0">
                  <a:solidFill>
                    <a:schemeClr val="accent1">
                      <a:lumMod val="50000"/>
                    </a:schemeClr>
                  </a:solidFill>
                </a:rPr>
                <a:t>m</a:t>
              </a:r>
            </a:p>
            <a:p>
              <a:r>
                <a:rPr lang="en-GB" sz="2200" u="sng" dirty="0" smtClean="0">
                  <a:solidFill>
                    <a:schemeClr val="accent1">
                      <a:lumMod val="50000"/>
                    </a:schemeClr>
                  </a:solidFill>
                </a:rPr>
                <a:t>Location</a:t>
              </a:r>
              <a:r>
                <a:rPr lang="hr-HR" sz="2200" dirty="0" smtClean="0">
                  <a:solidFill>
                    <a:schemeClr val="accent1">
                      <a:lumMod val="50000"/>
                    </a:schemeClr>
                  </a:solidFill>
                </a:rPr>
                <a:t>: </a:t>
              </a:r>
              <a:r>
                <a:rPr lang="en-GB" sz="2200" dirty="0" smtClean="0">
                  <a:solidFill>
                    <a:schemeClr val="accent1">
                      <a:lumMod val="50000"/>
                    </a:schemeClr>
                  </a:solidFill>
                </a:rPr>
                <a:t>treasury of the parish</a:t>
              </a:r>
              <a:r>
                <a:rPr lang="hr-HR" sz="2200" dirty="0" smtClean="0">
                  <a:solidFill>
                    <a:schemeClr val="accent1">
                      <a:lumMod val="50000"/>
                    </a:schemeClr>
                  </a:solidFill>
                </a:rPr>
                <a:t> </a:t>
              </a:r>
              <a:r>
                <a:rPr lang="en-GB" sz="2200" dirty="0" smtClean="0">
                  <a:solidFill>
                    <a:schemeClr val="accent1">
                      <a:lumMod val="50000"/>
                    </a:schemeClr>
                  </a:solidFill>
                </a:rPr>
                <a:t>Church of Assumption of the Blessed Virgin Mary in </a:t>
              </a:r>
              <a:r>
                <a:rPr lang="hr-HR" sz="2200" dirty="0" smtClean="0">
                  <a:solidFill>
                    <a:schemeClr val="accent1">
                      <a:lumMod val="50000"/>
                    </a:schemeClr>
                  </a:solidFill>
                </a:rPr>
                <a:t>Kloštar Ivanić</a:t>
              </a:r>
              <a:endParaRPr lang="en-GB" sz="2200" dirty="0">
                <a:solidFill>
                  <a:schemeClr val="accent1">
                    <a:lumMod val="50000"/>
                  </a:schemeClr>
                </a:solidFill>
              </a:endParaRPr>
            </a:p>
            <a:p>
              <a:r>
                <a:rPr lang="en-GB" sz="2200" u="sng" dirty="0">
                  <a:solidFill>
                    <a:schemeClr val="accent1">
                      <a:lumMod val="50000"/>
                    </a:schemeClr>
                  </a:solidFill>
                </a:rPr>
                <a:t>T</a:t>
              </a:r>
              <a:r>
                <a:rPr lang="hr-HR" sz="2200" u="sng" dirty="0" smtClean="0">
                  <a:solidFill>
                    <a:schemeClr val="accent1">
                      <a:lumMod val="50000"/>
                    </a:schemeClr>
                  </a:solidFill>
                </a:rPr>
                <a:t>e</a:t>
              </a:r>
              <a:r>
                <a:rPr lang="en-GB" sz="2200" u="sng" dirty="0" smtClean="0">
                  <a:solidFill>
                    <a:schemeClr val="accent1">
                      <a:lumMod val="50000"/>
                    </a:schemeClr>
                  </a:solidFill>
                </a:rPr>
                <a:t>c</a:t>
              </a:r>
              <a:r>
                <a:rPr lang="hr-HR" sz="2200" u="sng" dirty="0" err="1" smtClean="0">
                  <a:solidFill>
                    <a:schemeClr val="accent1">
                      <a:lumMod val="50000"/>
                    </a:schemeClr>
                  </a:solidFill>
                </a:rPr>
                <a:t>hni</a:t>
              </a:r>
              <a:r>
                <a:rPr lang="en-GB" sz="2200" u="sng" dirty="0" err="1" smtClean="0">
                  <a:solidFill>
                    <a:schemeClr val="accent1">
                      <a:lumMod val="50000"/>
                    </a:schemeClr>
                  </a:solidFill>
                </a:rPr>
                <a:t>que</a:t>
              </a:r>
              <a:r>
                <a:rPr lang="hr-HR" sz="2200" dirty="0" smtClean="0">
                  <a:solidFill>
                    <a:schemeClr val="accent1">
                      <a:lumMod val="50000"/>
                    </a:schemeClr>
                  </a:solidFill>
                </a:rPr>
                <a:t>: </a:t>
              </a:r>
              <a:r>
                <a:rPr lang="en-GB" sz="2200" dirty="0" smtClean="0">
                  <a:solidFill>
                    <a:schemeClr val="accent1">
                      <a:lumMod val="50000"/>
                    </a:schemeClr>
                  </a:solidFill>
                </a:rPr>
                <a:t>oil on canvas</a:t>
              </a:r>
              <a:endParaRPr lang="en-GB" sz="2200" dirty="0">
                <a:solidFill>
                  <a:schemeClr val="accent1">
                    <a:lumMod val="50000"/>
                  </a:schemeClr>
                </a:solidFill>
              </a:endParaRPr>
            </a:p>
            <a:p>
              <a:r>
                <a:rPr lang="en-GB" sz="2200" dirty="0" smtClean="0">
                  <a:solidFill>
                    <a:schemeClr val="accent1">
                      <a:lumMod val="50000"/>
                    </a:schemeClr>
                  </a:solidFill>
                </a:rPr>
                <a:t>During 2013 a </a:t>
              </a:r>
              <a:r>
                <a:rPr lang="en-GB" sz="2200" dirty="0">
                  <a:solidFill>
                    <a:schemeClr val="accent1">
                      <a:lumMod val="50000"/>
                    </a:schemeClr>
                  </a:solidFill>
                </a:rPr>
                <a:t>layer of white mould</a:t>
              </a:r>
              <a:r>
                <a:rPr lang="en-GB" sz="2200" dirty="0" smtClean="0">
                  <a:solidFill>
                    <a:schemeClr val="accent1">
                      <a:lumMod val="50000"/>
                    </a:schemeClr>
                  </a:solidFill>
                </a:rPr>
                <a:t> covered the surface of the paintings paint layer</a:t>
              </a:r>
              <a:r>
                <a:rPr lang="hr-HR" sz="2200" dirty="0" smtClean="0">
                  <a:solidFill>
                    <a:schemeClr val="accent1">
                      <a:lumMod val="50000"/>
                    </a:schemeClr>
                  </a:solidFill>
                </a:rPr>
                <a:t>.</a:t>
              </a:r>
              <a:endParaRPr lang="en-GB" sz="2200" dirty="0">
                <a:solidFill>
                  <a:schemeClr val="accent1">
                    <a:lumMod val="50000"/>
                  </a:schemeClr>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4172" y="18343231"/>
              <a:ext cx="4960845" cy="624818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5436" y="24694974"/>
              <a:ext cx="6985271" cy="5037776"/>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6250" t="6247" r="15000" b="11717"/>
            <a:stretch/>
          </p:blipFill>
          <p:spPr>
            <a:xfrm>
              <a:off x="1954060" y="14313092"/>
              <a:ext cx="7202394" cy="15714314"/>
            </a:xfrm>
            <a:prstGeom prst="rect">
              <a:avLst/>
            </a:prstGeom>
          </p:spPr>
        </p:pic>
      </p:grpSp>
      <p:sp>
        <p:nvSpPr>
          <p:cNvPr id="45" name="TextBox 44"/>
          <p:cNvSpPr txBox="1"/>
          <p:nvPr/>
        </p:nvSpPr>
        <p:spPr>
          <a:xfrm>
            <a:off x="10529764" y="5103466"/>
            <a:ext cx="13597061" cy="533223"/>
          </a:xfrm>
          <a:prstGeom prst="rect">
            <a:avLst/>
          </a:prstGeom>
          <a:solidFill>
            <a:schemeClr val="accent1">
              <a:lumMod val="50000"/>
            </a:schemeClr>
          </a:solidFill>
        </p:spPr>
        <p:txBody>
          <a:bodyPr wrap="square" rtlCol="0">
            <a:spAutoFit/>
          </a:bodyPr>
          <a:lstStyle/>
          <a:p>
            <a:pPr algn="ctr"/>
            <a:r>
              <a:rPr lang="en-GB" sz="2865" b="1" i="1" dirty="0" smtClean="0">
                <a:solidFill>
                  <a:schemeClr val="bg1"/>
                </a:solidFill>
                <a:effectLst>
                  <a:outerShdw blurRad="38100" dist="38100" dir="2700000" algn="tl">
                    <a:srgbClr val="000000">
                      <a:alpha val="43137"/>
                    </a:srgbClr>
                  </a:outerShdw>
                </a:effectLst>
              </a:rPr>
              <a:t>Painting on canvas </a:t>
            </a:r>
            <a:r>
              <a:rPr lang="hr-HR" sz="2865" b="1" i="1" dirty="0" smtClean="0">
                <a:solidFill>
                  <a:schemeClr val="bg1"/>
                </a:solidFill>
                <a:effectLst>
                  <a:outerShdw blurRad="38100" dist="38100" dir="2700000" algn="tl">
                    <a:srgbClr val="000000">
                      <a:alpha val="43137"/>
                    </a:srgbClr>
                  </a:outerShdw>
                </a:effectLst>
              </a:rPr>
              <a:t>„S</a:t>
            </a:r>
            <a:r>
              <a:rPr lang="en-GB" sz="2865" b="1" i="1" dirty="0" smtClean="0">
                <a:solidFill>
                  <a:schemeClr val="bg1"/>
                </a:solidFill>
                <a:effectLst>
                  <a:outerShdw blurRad="38100" dist="38100" dir="2700000" algn="tl">
                    <a:srgbClr val="000000">
                      <a:alpha val="43137"/>
                    </a:srgbClr>
                  </a:outerShdw>
                </a:effectLst>
              </a:rPr>
              <a:t>t</a:t>
            </a:r>
            <a:r>
              <a:rPr lang="hr-HR" sz="2865" b="1" i="1" dirty="0" smtClean="0">
                <a:solidFill>
                  <a:schemeClr val="bg1"/>
                </a:solidFill>
                <a:effectLst>
                  <a:outerShdw blurRad="38100" dist="38100" dir="2700000" algn="tl">
                    <a:srgbClr val="000000">
                      <a:alpha val="43137"/>
                    </a:srgbClr>
                  </a:outerShdw>
                </a:effectLst>
              </a:rPr>
              <a:t>. </a:t>
            </a:r>
            <a:r>
              <a:rPr lang="hr-HR" sz="2865" b="1" i="1" dirty="0" err="1" smtClean="0">
                <a:solidFill>
                  <a:schemeClr val="bg1"/>
                </a:solidFill>
                <a:effectLst>
                  <a:outerShdw blurRad="38100" dist="38100" dir="2700000" algn="tl">
                    <a:srgbClr val="000000">
                      <a:alpha val="43137"/>
                    </a:srgbClr>
                  </a:outerShdw>
                </a:effectLst>
              </a:rPr>
              <a:t>Florian</a:t>
            </a:r>
            <a:r>
              <a:rPr lang="en-GB" sz="2865" b="1" i="1" dirty="0">
                <a:solidFill>
                  <a:schemeClr val="bg1"/>
                </a:solidFill>
                <a:effectLst>
                  <a:outerShdw blurRad="38100" dist="38100" dir="2700000" algn="tl">
                    <a:srgbClr val="000000">
                      <a:alpha val="43137"/>
                    </a:srgbClr>
                  </a:outerShdw>
                </a:effectLst>
              </a:rPr>
              <a:t>” </a:t>
            </a:r>
            <a:r>
              <a:rPr lang="en-GB" sz="2865" b="1" i="1" dirty="0" smtClean="0">
                <a:solidFill>
                  <a:schemeClr val="bg1"/>
                </a:solidFill>
                <a:effectLst>
                  <a:outerShdw blurRad="38100" dist="38100" dir="2700000" algn="tl">
                    <a:srgbClr val="000000">
                      <a:alpha val="43137"/>
                    </a:srgbClr>
                  </a:outerShdw>
                </a:effectLst>
              </a:rPr>
              <a:t>by </a:t>
            </a:r>
            <a:r>
              <a:rPr lang="en-GB" sz="2865" b="1" i="1" dirty="0" err="1" smtClean="0">
                <a:solidFill>
                  <a:schemeClr val="bg1"/>
                </a:solidFill>
                <a:effectLst>
                  <a:outerShdw blurRad="38100" dist="38100" dir="2700000" algn="tl">
                    <a:srgbClr val="000000">
                      <a:alpha val="43137"/>
                    </a:srgbClr>
                  </a:outerShdw>
                </a:effectLst>
              </a:rPr>
              <a:t>autors</a:t>
            </a:r>
            <a:r>
              <a:rPr lang="en-GB" sz="2865" b="1" i="1" dirty="0" smtClean="0">
                <a:solidFill>
                  <a:schemeClr val="bg1"/>
                </a:solidFill>
                <a:effectLst>
                  <a:outerShdw blurRad="38100" dist="38100" dir="2700000" algn="tl">
                    <a:srgbClr val="000000">
                      <a:alpha val="43137"/>
                    </a:srgbClr>
                  </a:outerShdw>
                </a:effectLst>
              </a:rPr>
              <a:t> </a:t>
            </a:r>
            <a:r>
              <a:rPr lang="en-GB" sz="2865" b="1" i="1" dirty="0" err="1">
                <a:solidFill>
                  <a:schemeClr val="bg1"/>
                </a:solidFill>
                <a:effectLst>
                  <a:outerShdw blurRad="38100" dist="38100" dir="2700000" algn="tl">
                    <a:srgbClr val="000000">
                      <a:alpha val="43137"/>
                    </a:srgbClr>
                  </a:outerShdw>
                </a:effectLst>
              </a:rPr>
              <a:t>Izaija</a:t>
            </a:r>
            <a:r>
              <a:rPr lang="en-GB" sz="2865" b="1" i="1" dirty="0">
                <a:solidFill>
                  <a:schemeClr val="bg1"/>
                </a:solidFill>
                <a:effectLst>
                  <a:outerShdw blurRad="38100" dist="38100" dir="2700000" algn="tl">
                    <a:srgbClr val="000000">
                      <a:alpha val="43137"/>
                    </a:srgbClr>
                  </a:outerShdw>
                </a:effectLst>
              </a:rPr>
              <a:t> Gasser </a:t>
            </a:r>
            <a:r>
              <a:rPr lang="en-GB" sz="2865" b="1" i="1" dirty="0" smtClean="0">
                <a:solidFill>
                  <a:schemeClr val="bg1"/>
                </a:solidFill>
                <a:effectLst>
                  <a:outerShdw blurRad="38100" dist="38100" dir="2700000" algn="tl">
                    <a:srgbClr val="000000">
                      <a:alpha val="43137"/>
                    </a:srgbClr>
                  </a:outerShdw>
                </a:effectLst>
              </a:rPr>
              <a:t>and assistant</a:t>
            </a:r>
            <a:endParaRPr lang="en-US" sz="2865" b="1" i="1" dirty="0">
              <a:solidFill>
                <a:schemeClr val="bg1"/>
              </a:solidFill>
              <a:effectLst>
                <a:outerShdw blurRad="38100" dist="38100" dir="2700000" algn="tl">
                  <a:srgbClr val="000000">
                    <a:alpha val="43137"/>
                  </a:srgbClr>
                </a:outerShdw>
              </a:effectLst>
              <a:cs typeface="Arial" pitchFamily="34" charset="0"/>
            </a:endParaRPr>
          </a:p>
        </p:txBody>
      </p:sp>
      <p:sp>
        <p:nvSpPr>
          <p:cNvPr id="91" name="TextBox 90"/>
          <p:cNvSpPr txBox="1"/>
          <p:nvPr/>
        </p:nvSpPr>
        <p:spPr>
          <a:xfrm>
            <a:off x="276225" y="13449300"/>
            <a:ext cx="10132316" cy="974113"/>
          </a:xfrm>
          <a:prstGeom prst="rect">
            <a:avLst/>
          </a:prstGeom>
          <a:solidFill>
            <a:schemeClr val="accent1">
              <a:lumMod val="50000"/>
            </a:schemeClr>
          </a:solidFill>
        </p:spPr>
        <p:txBody>
          <a:bodyPr wrap="square" rtlCol="0">
            <a:spAutoFit/>
          </a:bodyPr>
          <a:lstStyle/>
          <a:p>
            <a:pPr algn="ctr"/>
            <a:r>
              <a:rPr lang="en-GB" sz="2865" b="1" i="1" dirty="0" smtClean="0">
                <a:solidFill>
                  <a:schemeClr val="bg1"/>
                </a:solidFill>
                <a:effectLst>
                  <a:outerShdw blurRad="38100" dist="38100" dir="2700000" algn="tl">
                    <a:srgbClr val="000000">
                      <a:alpha val="43137"/>
                    </a:srgbClr>
                  </a:outerShdw>
                </a:effectLst>
              </a:rPr>
              <a:t>Irradiation device at the Radiation Chemistry and Dosimetry Laboratory</a:t>
            </a:r>
            <a:r>
              <a:rPr lang="hr-BA" sz="2865" b="1" i="1" dirty="0" smtClean="0">
                <a:solidFill>
                  <a:schemeClr val="bg1"/>
                </a:solidFill>
                <a:effectLst>
                  <a:outerShdw blurRad="38100" dist="38100" dir="2700000" algn="tl">
                    <a:srgbClr val="000000">
                      <a:alpha val="43137"/>
                    </a:srgbClr>
                  </a:outerShdw>
                </a:effectLst>
              </a:rPr>
              <a:t> (RCDL)</a:t>
            </a:r>
            <a:r>
              <a:rPr lang="en-GB" sz="2865" b="1" i="1" dirty="0" smtClean="0">
                <a:solidFill>
                  <a:schemeClr val="bg1"/>
                </a:solidFill>
                <a:effectLst>
                  <a:outerShdw blurRad="38100" dist="38100" dir="2700000" algn="tl">
                    <a:srgbClr val="000000">
                      <a:alpha val="43137"/>
                    </a:srgbClr>
                  </a:outerShdw>
                </a:effectLst>
              </a:rPr>
              <a:t>, </a:t>
            </a:r>
            <a:r>
              <a:rPr lang="hr-BA" sz="2865" b="1" i="1" dirty="0" smtClean="0">
                <a:solidFill>
                  <a:schemeClr val="bg1"/>
                </a:solidFill>
                <a:effectLst>
                  <a:outerShdw blurRad="38100" dist="38100" dir="2700000" algn="tl">
                    <a:srgbClr val="000000">
                      <a:alpha val="43137"/>
                    </a:srgbClr>
                  </a:outerShdw>
                </a:effectLst>
              </a:rPr>
              <a:t>Ruđer Bošković Institute</a:t>
            </a:r>
            <a:endParaRPr lang="en-GB" sz="2865" b="1" i="1" dirty="0" smtClean="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4447960" y="21908861"/>
            <a:ext cx="5867819" cy="6863417"/>
          </a:xfrm>
          <a:prstGeom prst="rect">
            <a:avLst/>
          </a:prstGeom>
          <a:noFill/>
        </p:spPr>
        <p:txBody>
          <a:bodyPr wrap="square" rtlCol="0">
            <a:spAutoFit/>
          </a:bodyPr>
          <a:lstStyle/>
          <a:p>
            <a:pPr algn="just"/>
            <a:r>
              <a:rPr lang="hr-BA" sz="2200" dirty="0" smtClean="0">
                <a:solidFill>
                  <a:schemeClr val="accent1">
                    <a:lumMod val="50000"/>
                  </a:schemeClr>
                </a:solidFill>
              </a:rPr>
              <a:t>RCDL</a:t>
            </a:r>
            <a:r>
              <a:rPr lang="en-GB" sz="2200" dirty="0" smtClean="0">
                <a:solidFill>
                  <a:schemeClr val="accent1">
                    <a:lumMod val="50000"/>
                  </a:schemeClr>
                </a:solidFill>
              </a:rPr>
              <a:t> has a panoramic multifunction device for irradiation with </a:t>
            </a:r>
            <a:r>
              <a:rPr lang="en-GB" sz="2200" baseline="30000" dirty="0" smtClean="0">
                <a:solidFill>
                  <a:schemeClr val="accent1">
                    <a:lumMod val="50000"/>
                  </a:schemeClr>
                </a:solidFill>
              </a:rPr>
              <a:t>60</a:t>
            </a:r>
            <a:r>
              <a:rPr lang="en-GB" sz="2200" dirty="0" smtClean="0">
                <a:solidFill>
                  <a:schemeClr val="accent1">
                    <a:lumMod val="50000"/>
                  </a:schemeClr>
                </a:solidFill>
              </a:rPr>
              <a:t>Co γ-rays. Radiation field topography was measured using ethanol-</a:t>
            </a:r>
            <a:r>
              <a:rPr lang="en-GB" sz="2200" dirty="0" err="1" smtClean="0">
                <a:solidFill>
                  <a:schemeClr val="accent1">
                    <a:lumMod val="50000"/>
                  </a:schemeClr>
                </a:solidFill>
              </a:rPr>
              <a:t>chlorbenzen</a:t>
            </a:r>
            <a:r>
              <a:rPr lang="en-GB" sz="2200" dirty="0" smtClean="0">
                <a:solidFill>
                  <a:schemeClr val="accent1">
                    <a:lumMod val="50000"/>
                  </a:schemeClr>
                </a:solidFill>
              </a:rPr>
              <a:t> dosimetry system (ISO/ASTM 51538:2009).</a:t>
            </a:r>
          </a:p>
          <a:p>
            <a:pPr algn="just"/>
            <a:r>
              <a:rPr lang="en-GB" sz="2200" dirty="0" smtClean="0">
                <a:solidFill>
                  <a:schemeClr val="accent1">
                    <a:lumMod val="50000"/>
                  </a:schemeClr>
                </a:solidFill>
              </a:rPr>
              <a:t>The device is used mostly for scientific purposes, and commercial irradiation of medical supplies, pharmaceuticals, cosmetic materials and decontamination and </a:t>
            </a:r>
            <a:r>
              <a:rPr lang="en-GB" sz="2200" dirty="0" err="1" smtClean="0">
                <a:solidFill>
                  <a:schemeClr val="accent1">
                    <a:lumMod val="50000"/>
                  </a:schemeClr>
                </a:solidFill>
              </a:rPr>
              <a:t>disinfestation</a:t>
            </a:r>
            <a:r>
              <a:rPr lang="en-GB" sz="2200" dirty="0" smtClean="0">
                <a:solidFill>
                  <a:schemeClr val="accent1">
                    <a:lumMod val="50000"/>
                  </a:schemeClr>
                </a:solidFill>
              </a:rPr>
              <a:t> of food. Recently, the device has increasingly been used for the preservation and protection of cultural heritage artefacts.</a:t>
            </a:r>
            <a:endParaRPr lang="hr-BA" sz="2200" dirty="0" smtClean="0">
              <a:solidFill>
                <a:schemeClr val="accent1">
                  <a:lumMod val="50000"/>
                </a:schemeClr>
              </a:solidFill>
            </a:endParaRPr>
          </a:p>
          <a:p>
            <a:pPr algn="just"/>
            <a:endParaRPr lang="en-GB" sz="2200" dirty="0" smtClean="0">
              <a:solidFill>
                <a:schemeClr val="accent1">
                  <a:lumMod val="50000"/>
                </a:schemeClr>
              </a:solidFill>
            </a:endParaRPr>
          </a:p>
          <a:p>
            <a:pPr algn="just"/>
            <a:r>
              <a:rPr lang="hr-HR" sz="2200" b="1" i="1" dirty="0" smtClean="0">
                <a:solidFill>
                  <a:schemeClr val="accent1">
                    <a:lumMod val="50000"/>
                  </a:schemeClr>
                </a:solidFill>
              </a:rPr>
              <a:t>“</a:t>
            </a:r>
            <a:r>
              <a:rPr lang="en-GB" sz="2200" b="1" i="1" dirty="0" smtClean="0">
                <a:solidFill>
                  <a:schemeClr val="accent1">
                    <a:lumMod val="50000"/>
                  </a:schemeClr>
                </a:solidFill>
              </a:rPr>
              <a:t>St. </a:t>
            </a:r>
            <a:r>
              <a:rPr lang="en-GB" sz="2200" b="1" i="1" dirty="0" err="1" smtClean="0">
                <a:solidFill>
                  <a:schemeClr val="accent1">
                    <a:lumMod val="50000"/>
                  </a:schemeClr>
                </a:solidFill>
              </a:rPr>
              <a:t>Florian</a:t>
            </a:r>
            <a:r>
              <a:rPr lang="hr-HR" sz="2200" b="1" i="1" dirty="0" smtClean="0">
                <a:solidFill>
                  <a:schemeClr val="accent1">
                    <a:lumMod val="50000"/>
                  </a:schemeClr>
                </a:solidFill>
              </a:rPr>
              <a:t>”</a:t>
            </a:r>
            <a:r>
              <a:rPr lang="en-GB" sz="2200" b="1" i="1" dirty="0" smtClean="0">
                <a:solidFill>
                  <a:schemeClr val="accent1">
                    <a:lumMod val="50000"/>
                  </a:schemeClr>
                </a:solidFill>
              </a:rPr>
              <a:t> painting</a:t>
            </a:r>
            <a:r>
              <a:rPr lang="en-GB" sz="2200" dirty="0" smtClean="0">
                <a:solidFill>
                  <a:schemeClr val="accent1">
                    <a:lumMod val="50000"/>
                  </a:schemeClr>
                </a:solidFill>
              </a:rPr>
              <a:t> was irradiated </a:t>
            </a:r>
            <a:r>
              <a:rPr lang="hr-BA" sz="2200" dirty="0" smtClean="0">
                <a:solidFill>
                  <a:schemeClr val="accent1">
                    <a:lumMod val="50000"/>
                  </a:schemeClr>
                </a:solidFill>
              </a:rPr>
              <a:t>on demand of the </a:t>
            </a:r>
            <a:r>
              <a:rPr lang="en-GB" sz="2200" dirty="0">
                <a:solidFill>
                  <a:schemeClr val="accent1">
                    <a:lumMod val="50000"/>
                  </a:schemeClr>
                </a:solidFill>
              </a:rPr>
              <a:t>Croatian Conservation Institute</a:t>
            </a:r>
            <a:r>
              <a:rPr lang="hr-BA" sz="2200" dirty="0" smtClean="0">
                <a:solidFill>
                  <a:schemeClr val="accent1">
                    <a:lumMod val="50000"/>
                  </a:schemeClr>
                </a:solidFill>
              </a:rPr>
              <a:t> </a:t>
            </a:r>
            <a:r>
              <a:rPr lang="en-GB" sz="2200" dirty="0" smtClean="0">
                <a:solidFill>
                  <a:schemeClr val="accent1">
                    <a:lumMod val="50000"/>
                  </a:schemeClr>
                </a:solidFill>
              </a:rPr>
              <a:t>with </a:t>
            </a:r>
            <a:r>
              <a:rPr lang="hr-BA" sz="2200" dirty="0" smtClean="0">
                <a:solidFill>
                  <a:schemeClr val="accent1">
                    <a:lumMod val="50000"/>
                  </a:schemeClr>
                </a:solidFill>
              </a:rPr>
              <a:t>nominal </a:t>
            </a:r>
            <a:r>
              <a:rPr lang="hr-BA" sz="2200" dirty="0">
                <a:solidFill>
                  <a:schemeClr val="accent1">
                    <a:lumMod val="50000"/>
                  </a:schemeClr>
                </a:solidFill>
              </a:rPr>
              <a:t>dose for </a:t>
            </a:r>
            <a:r>
              <a:rPr lang="hr-BA" sz="2200" dirty="0" smtClean="0">
                <a:solidFill>
                  <a:schemeClr val="accent1">
                    <a:lumMod val="50000"/>
                  </a:schemeClr>
                </a:solidFill>
              </a:rPr>
              <a:t>desinsection of </a:t>
            </a:r>
            <a:r>
              <a:rPr lang="en-GB" sz="2200" dirty="0" smtClean="0">
                <a:solidFill>
                  <a:schemeClr val="accent1">
                    <a:lumMod val="50000"/>
                  </a:schemeClr>
                </a:solidFill>
              </a:rPr>
              <a:t>2 </a:t>
            </a:r>
            <a:r>
              <a:rPr lang="en-GB" sz="2200" dirty="0" err="1" smtClean="0">
                <a:solidFill>
                  <a:schemeClr val="accent1">
                    <a:lumMod val="50000"/>
                  </a:schemeClr>
                </a:solidFill>
              </a:rPr>
              <a:t>kGy</a:t>
            </a:r>
            <a:r>
              <a:rPr lang="hr-BA" sz="2200" dirty="0" smtClean="0">
                <a:solidFill>
                  <a:schemeClr val="accent1">
                    <a:lumMod val="50000"/>
                  </a:schemeClr>
                </a:solidFill>
              </a:rPr>
              <a:t>,</a:t>
            </a:r>
            <a:r>
              <a:rPr lang="en-GB" sz="2200" dirty="0" smtClean="0">
                <a:solidFill>
                  <a:schemeClr val="accent1">
                    <a:lumMod val="50000"/>
                  </a:schemeClr>
                </a:solidFill>
              </a:rPr>
              <a:t> at a dose rate of 20 </a:t>
            </a:r>
            <a:r>
              <a:rPr lang="en-GB" sz="2200" dirty="0" err="1" smtClean="0">
                <a:solidFill>
                  <a:schemeClr val="accent1">
                    <a:lumMod val="50000"/>
                  </a:schemeClr>
                </a:solidFill>
              </a:rPr>
              <a:t>mGy</a:t>
            </a:r>
            <a:r>
              <a:rPr lang="en-GB" sz="2200" dirty="0" smtClean="0">
                <a:solidFill>
                  <a:schemeClr val="accent1">
                    <a:lumMod val="50000"/>
                  </a:schemeClr>
                </a:solidFill>
              </a:rPr>
              <a:t>/s and </a:t>
            </a:r>
            <a:r>
              <a:rPr lang="hr-BA" sz="2200" dirty="0" smtClean="0">
                <a:solidFill>
                  <a:schemeClr val="accent1">
                    <a:lumMod val="50000"/>
                  </a:schemeClr>
                </a:solidFill>
              </a:rPr>
              <a:t>chamber </a:t>
            </a:r>
            <a:r>
              <a:rPr lang="en-GB" sz="2200" dirty="0" smtClean="0">
                <a:solidFill>
                  <a:schemeClr val="accent1">
                    <a:lumMod val="50000"/>
                  </a:schemeClr>
                </a:solidFill>
              </a:rPr>
              <a:t>temperature 15 °C. </a:t>
            </a:r>
            <a:r>
              <a:rPr lang="hr-BA" sz="2200" dirty="0" smtClean="0">
                <a:solidFill>
                  <a:schemeClr val="accent1">
                    <a:lumMod val="50000"/>
                  </a:schemeClr>
                </a:solidFill>
              </a:rPr>
              <a:t>Before and ten days after </a:t>
            </a:r>
            <a:r>
              <a:rPr lang="en-GB" sz="2200" dirty="0" smtClean="0">
                <a:solidFill>
                  <a:schemeClr val="accent1">
                    <a:lumMod val="50000"/>
                  </a:schemeClr>
                </a:solidFill>
              </a:rPr>
              <a:t>irradiation </a:t>
            </a:r>
            <a:r>
              <a:rPr lang="hr-BA" sz="2200" dirty="0" smtClean="0">
                <a:solidFill>
                  <a:schemeClr val="accent1">
                    <a:lumMod val="50000"/>
                  </a:schemeClr>
                </a:solidFill>
              </a:rPr>
              <a:t>microbiological analysis was performed and </a:t>
            </a:r>
            <a:r>
              <a:rPr lang="en-GB" sz="2200" dirty="0" smtClean="0">
                <a:solidFill>
                  <a:schemeClr val="accent1">
                    <a:lumMod val="50000"/>
                  </a:schemeClr>
                </a:solidFill>
              </a:rPr>
              <a:t>the moulds </a:t>
            </a:r>
            <a:r>
              <a:rPr lang="hr-BA" sz="2200" dirty="0" err="1" smtClean="0">
                <a:solidFill>
                  <a:schemeClr val="accent1">
                    <a:lumMod val="50000"/>
                  </a:schemeClr>
                </a:solidFill>
              </a:rPr>
              <a:t>were</a:t>
            </a:r>
            <a:r>
              <a:rPr lang="hr-BA" sz="2200" dirty="0" smtClean="0">
                <a:solidFill>
                  <a:schemeClr val="accent1">
                    <a:lumMod val="50000"/>
                  </a:schemeClr>
                </a:solidFill>
              </a:rPr>
              <a:t> isolated.</a:t>
            </a:r>
            <a:r>
              <a:rPr lang="en-GB" sz="2200" dirty="0" smtClean="0">
                <a:solidFill>
                  <a:schemeClr val="accent1">
                    <a:lumMod val="50000"/>
                  </a:schemeClr>
                </a:solidFill>
              </a:rPr>
              <a:t> </a:t>
            </a:r>
            <a:endParaRPr lang="en-GB" sz="2200" dirty="0">
              <a:solidFill>
                <a:schemeClr val="accent1">
                  <a:lumMod val="50000"/>
                </a:schemeClr>
              </a:solidFill>
            </a:endParaRPr>
          </a:p>
        </p:txBody>
      </p:sp>
      <p:pic>
        <p:nvPicPr>
          <p:cNvPr id="3" name="Picture 2"/>
          <p:cNvPicPr>
            <a:picLocks noChangeAspect="1"/>
          </p:cNvPicPr>
          <p:nvPr/>
        </p:nvPicPr>
        <p:blipFill rotWithShape="1">
          <a:blip r:embed="rId10" cstate="print"/>
          <a:srcRect l="1107" t="1279" r="760" b="720"/>
          <a:stretch/>
        </p:blipFill>
        <p:spPr>
          <a:xfrm>
            <a:off x="3044250" y="14841301"/>
            <a:ext cx="7244470" cy="6739042"/>
          </a:xfrm>
          <a:prstGeom prst="rect">
            <a:avLst/>
          </a:prstGeom>
          <a:ln>
            <a:noFill/>
          </a:ln>
          <a:effectLst>
            <a:softEdge rad="112500"/>
          </a:effectLst>
        </p:spPr>
      </p:pic>
      <p:pic>
        <p:nvPicPr>
          <p:cNvPr id="4" name="Picture 3"/>
          <p:cNvPicPr>
            <a:picLocks noChangeAspect="1"/>
          </p:cNvPicPr>
          <p:nvPr/>
        </p:nvPicPr>
        <p:blipFill rotWithShape="1">
          <a:blip r:embed="rId11" cstate="print"/>
          <a:srcRect l="3059" t="1414" r="2616" b="904"/>
          <a:stretch/>
        </p:blipFill>
        <p:spPr>
          <a:xfrm>
            <a:off x="717383" y="20250942"/>
            <a:ext cx="3425291" cy="5966636"/>
          </a:xfrm>
          <a:prstGeom prst="rect">
            <a:avLst/>
          </a:prstGeom>
          <a:ln>
            <a:noFill/>
          </a:ln>
          <a:effectLst>
            <a:softEdge rad="112500"/>
          </a:effectLst>
        </p:spPr>
      </p:pic>
    </p:spTree>
    <p:extLst>
      <p:ext uri="{BB962C8B-B14F-4D97-AF65-F5344CB8AC3E}">
        <p14:creationId xmlns:p14="http://schemas.microsoft.com/office/powerpoint/2010/main" val="3920612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6669</TotalTime>
  <Words>892</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Katarina M</cp:lastModifiedBy>
  <cp:revision>113</cp:revision>
  <cp:lastPrinted>2012-08-03T14:41:38Z</cp:lastPrinted>
  <dcterms:created xsi:type="dcterms:W3CDTF">2012-08-02T16:30:57Z</dcterms:created>
  <dcterms:modified xsi:type="dcterms:W3CDTF">2015-04-09T13:34:57Z</dcterms:modified>
  <cp:category>scientific poster template</cp:category>
</cp:coreProperties>
</file>